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8" r:id="rId3"/>
    <p:sldId id="259" r:id="rId4"/>
    <p:sldId id="260" r:id="rId5"/>
    <p:sldId id="261" r:id="rId6"/>
    <p:sldId id="262"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85" r:id="rId20"/>
    <p:sldId id="276" r:id="rId21"/>
    <p:sldId id="277" r:id="rId22"/>
    <p:sldId id="278" r:id="rId23"/>
    <p:sldId id="279" r:id="rId24"/>
    <p:sldId id="280" r:id="rId25"/>
    <p:sldId id="281" r:id="rId26"/>
    <p:sldId id="282" r:id="rId27"/>
    <p:sldId id="283" r:id="rId28"/>
    <p:sldId id="284" r:id="rId29"/>
    <p:sldId id="286" r:id="rId30"/>
    <p:sldId id="287" r:id="rId31"/>
    <p:sldId id="288" r:id="rId32"/>
    <p:sldId id="294" r:id="rId33"/>
    <p:sldId id="289" r:id="rId34"/>
    <p:sldId id="290" r:id="rId35"/>
    <p:sldId id="291" r:id="rId36"/>
    <p:sldId id="292" r:id="rId37"/>
    <p:sldId id="293"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Ömer Cengiz" initials="ÖC" lastIdx="3" clrIdx="0">
    <p:extLst>
      <p:ext uri="{19B8F6BF-5375-455C-9EA6-DF929625EA0E}">
        <p15:presenceInfo xmlns:p15="http://schemas.microsoft.com/office/powerpoint/2012/main" userId="78f971a62708997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6-01-12T09:41:55.830" idx="2">
    <p:pos x="10" y="10"/>
    <p:text/>
    <p:extLst>
      <p:ext uri="{C676402C-5697-4E1C-873F-D02D1690AC5C}">
        <p15:threadingInfo xmlns:p15="http://schemas.microsoft.com/office/powerpoint/2012/main" timeZoneBias="-18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tr-TR"/>
              <a:t>Asıl başlık stilini düzenlemek için tıklayın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817FD79C-0D92-4B27-B043-702B0137CE25}" type="datetimeFigureOut">
              <a:rPr lang="tr-TR" smtClean="0"/>
              <a:t>12.01.2026</a:t>
            </a:fld>
            <a:endParaRPr lang="tr-TR"/>
          </a:p>
        </p:txBody>
      </p:sp>
      <p:sp>
        <p:nvSpPr>
          <p:cNvPr id="5" name="Footer Placeholder 4"/>
          <p:cNvSpPr>
            <a:spLocks noGrp="1"/>
          </p:cNvSpPr>
          <p:nvPr>
            <p:ph type="ftr" sz="quarter" idx="11"/>
          </p:nvPr>
        </p:nvSpPr>
        <p:spPr>
          <a:xfrm>
            <a:off x="2416500" y="329307"/>
            <a:ext cx="4973915" cy="309201"/>
          </a:xfrm>
        </p:spPr>
        <p:txBody>
          <a:bodyPr/>
          <a:lstStyle/>
          <a:p>
            <a:endParaRPr lang="tr-TR"/>
          </a:p>
        </p:txBody>
      </p:sp>
      <p:sp>
        <p:nvSpPr>
          <p:cNvPr id="6" name="Slide Number Placeholder 5"/>
          <p:cNvSpPr>
            <a:spLocks noGrp="1"/>
          </p:cNvSpPr>
          <p:nvPr>
            <p:ph type="sldNum" sz="quarter" idx="12"/>
          </p:nvPr>
        </p:nvSpPr>
        <p:spPr>
          <a:xfrm>
            <a:off x="1437664" y="798973"/>
            <a:ext cx="811019" cy="503578"/>
          </a:xfrm>
        </p:spPr>
        <p:txBody>
          <a:bodyPr/>
          <a:lstStyle/>
          <a:p>
            <a:fld id="{DA317B6D-93AE-43E4-B918-FFD568C7211E}" type="slidenum">
              <a:rPr lang="tr-TR" smtClean="0"/>
              <a:t>‹#›</a:t>
            </a:fld>
            <a:endParaRPr lang="tr-TR"/>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40661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17FD79C-0D92-4B27-B043-702B0137CE25}" type="datetimeFigureOut">
              <a:rPr lang="tr-TR" smtClean="0"/>
              <a:t>12.01.2026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A317B6D-93AE-43E4-B918-FFD568C7211E}" type="slidenum">
              <a:rPr lang="tr-TR" smtClean="0"/>
              <a:t>‹#›</a:t>
            </a:fld>
            <a:endParaRPr lang="tr-TR"/>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57449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17FD79C-0D92-4B27-B043-702B0137CE25}" type="datetimeFigureOut">
              <a:rPr lang="tr-TR" smtClean="0"/>
              <a:t>12.01.2026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A317B6D-93AE-43E4-B918-FFD568C7211E}" type="slidenum">
              <a:rPr lang="tr-TR" smtClean="0"/>
              <a:t>‹#›</a:t>
            </a:fld>
            <a:endParaRPr lang="tr-TR"/>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71213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17FD79C-0D92-4B27-B043-702B0137CE25}" type="datetimeFigureOut">
              <a:rPr lang="tr-TR" smtClean="0"/>
              <a:t>12.01.2026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A317B6D-93AE-43E4-B918-FFD568C7211E}" type="slidenum">
              <a:rPr lang="tr-TR" smtClean="0"/>
              <a:t>‹#›</a:t>
            </a:fld>
            <a:endParaRPr lang="tr-TR"/>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09742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817FD79C-0D92-4B27-B043-702B0137CE25}" type="datetimeFigureOut">
              <a:rPr lang="tr-TR" smtClean="0"/>
              <a:t>12.01.2026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A317B6D-93AE-43E4-B918-FFD568C7211E}" type="slidenum">
              <a:rPr lang="tr-TR" smtClean="0"/>
              <a:t>‹#›</a:t>
            </a:fld>
            <a:endParaRPr lang="tr-TR"/>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56347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817FD79C-0D92-4B27-B043-702B0137CE25}" type="datetimeFigureOut">
              <a:rPr lang="tr-TR" smtClean="0"/>
              <a:t>12.01.2026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A317B6D-93AE-43E4-B918-FFD568C7211E}" type="slidenum">
              <a:rPr lang="tr-TR" smtClean="0"/>
              <a:t>‹#›</a:t>
            </a:fld>
            <a:endParaRPr lang="tr-TR"/>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89696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447191" y="2824269"/>
            <a:ext cx="4645152" cy="264445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412362" y="2821491"/>
            <a:ext cx="4645152" cy="263737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817FD79C-0D92-4B27-B043-702B0137CE25}" type="datetimeFigureOut">
              <a:rPr lang="tr-TR" smtClean="0"/>
              <a:t>12.01.2026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DA317B6D-93AE-43E4-B918-FFD568C7211E}" type="slidenum">
              <a:rPr lang="tr-TR" smtClean="0"/>
              <a:t>‹#›</a:t>
            </a:fld>
            <a:endParaRPr lang="tr-TR"/>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07686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817FD79C-0D92-4B27-B043-702B0137CE25}" type="datetimeFigureOut">
              <a:rPr lang="tr-TR" smtClean="0"/>
              <a:t>12.01.2026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A317B6D-93AE-43E4-B918-FFD568C7211E}" type="slidenum">
              <a:rPr lang="tr-TR" smtClean="0"/>
              <a:t>‹#›</a:t>
            </a:fld>
            <a:endParaRPr lang="tr-TR"/>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0343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7FD79C-0D92-4B27-B043-702B0137CE25}" type="datetimeFigureOut">
              <a:rPr lang="tr-TR" smtClean="0"/>
              <a:t>12.01.2026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DA317B6D-93AE-43E4-B918-FFD568C7211E}" type="slidenum">
              <a:rPr lang="tr-TR" smtClean="0"/>
              <a:t>‹#›</a:t>
            </a:fld>
            <a:endParaRPr lang="tr-TR"/>
          </a:p>
        </p:txBody>
      </p:sp>
    </p:spTree>
    <p:extLst>
      <p:ext uri="{BB962C8B-B14F-4D97-AF65-F5344CB8AC3E}">
        <p14:creationId xmlns:p14="http://schemas.microsoft.com/office/powerpoint/2010/main" val="430860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tr-TR"/>
              <a:t>Asıl başlık stilini düzenlemek için tıklayın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817FD79C-0D92-4B27-B043-702B0137CE25}" type="datetimeFigureOut">
              <a:rPr lang="tr-TR" smtClean="0"/>
              <a:t>12.01.2026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A317B6D-93AE-43E4-B918-FFD568C7211E}" type="slidenum">
              <a:rPr lang="tr-TR" smtClean="0"/>
              <a:t>‹#›</a:t>
            </a:fld>
            <a:endParaRPr lang="tr-TR"/>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9006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817FD79C-0D92-4B27-B043-702B0137CE25}" type="datetimeFigureOut">
              <a:rPr lang="tr-TR" smtClean="0"/>
              <a:t>12.01.2026</a:t>
            </a:fld>
            <a:endParaRPr lang="tr-TR"/>
          </a:p>
        </p:txBody>
      </p:sp>
      <p:sp>
        <p:nvSpPr>
          <p:cNvPr id="6" name="Footer Placeholder 5"/>
          <p:cNvSpPr>
            <a:spLocks noGrp="1"/>
          </p:cNvSpPr>
          <p:nvPr>
            <p:ph type="ftr" sz="quarter" idx="11"/>
          </p:nvPr>
        </p:nvSpPr>
        <p:spPr>
          <a:xfrm>
            <a:off x="1447382" y="318640"/>
            <a:ext cx="5541004" cy="320931"/>
          </a:xfrm>
        </p:spPr>
        <p:txBody>
          <a:bodyPr/>
          <a:lstStyle/>
          <a:p>
            <a:endParaRPr lang="tr-TR"/>
          </a:p>
        </p:txBody>
      </p:sp>
      <p:sp>
        <p:nvSpPr>
          <p:cNvPr id="7" name="Slide Number Placeholder 6"/>
          <p:cNvSpPr>
            <a:spLocks noGrp="1"/>
          </p:cNvSpPr>
          <p:nvPr>
            <p:ph type="sldNum" sz="quarter" idx="12"/>
          </p:nvPr>
        </p:nvSpPr>
        <p:spPr/>
        <p:txBody>
          <a:bodyPr/>
          <a:lstStyle/>
          <a:p>
            <a:fld id="{DA317B6D-93AE-43E4-B918-FFD568C7211E}" type="slidenum">
              <a:rPr lang="tr-TR" smtClean="0"/>
              <a:t>‹#›</a:t>
            </a:fld>
            <a:endParaRPr lang="tr-TR"/>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36740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817FD79C-0D92-4B27-B043-702B0137CE25}" type="datetimeFigureOut">
              <a:rPr lang="tr-TR" smtClean="0"/>
              <a:t>12.01.2026</a:t>
            </a:fld>
            <a:endParaRPr lang="tr-TR"/>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DA317B6D-93AE-43E4-B918-FFD568C7211E}" type="slidenum">
              <a:rPr lang="tr-TR" smtClean="0"/>
              <a:t>‹#›</a:t>
            </a:fld>
            <a:endParaRPr lang="tr-TR"/>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480025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D9CE0FAC-0007-45B4-889F-204B96FA43E1}"/>
              </a:ext>
            </a:extLst>
          </p:cNvPr>
          <p:cNvSpPr>
            <a:spLocks noGrp="1"/>
          </p:cNvSpPr>
          <p:nvPr>
            <p:ph type="ctrTitle"/>
          </p:nvPr>
        </p:nvSpPr>
        <p:spPr>
          <a:xfrm>
            <a:off x="2110049" y="2631098"/>
            <a:ext cx="8637073" cy="2541431"/>
          </a:xfrm>
        </p:spPr>
        <p:txBody>
          <a:bodyPr>
            <a:normAutofit fontScale="90000"/>
          </a:bodyPr>
          <a:lstStyle/>
          <a:p>
            <a:r>
              <a:rPr lang="tr-TR" b="1" i="1" dirty="0"/>
              <a:t>2025 YILI </a:t>
            </a:r>
            <a:r>
              <a:rPr lang="tr-TR" b="1" i="1" dirty="0" smtClean="0"/>
              <a:t>SVALINN </a:t>
            </a:r>
            <a:r>
              <a:rPr lang="tr-TR" b="1" i="1" dirty="0"/>
              <a:t>HOTEL </a:t>
            </a:r>
            <a:r>
              <a:rPr lang="tr-TR" b="1" i="1" dirty="0" smtClean="0"/>
              <a:t>SÜRDÜRÜLEBILIRLIK </a:t>
            </a:r>
            <a:r>
              <a:rPr lang="tr-TR" b="1" i="1" dirty="0"/>
              <a:t>RAPORU</a:t>
            </a:r>
            <a:r>
              <a:rPr lang="tr-TR" dirty="0"/>
              <a:t/>
            </a:r>
            <a:br>
              <a:rPr lang="tr-TR" dirty="0"/>
            </a:br>
            <a:endParaRPr lang="tr-TR" dirty="0"/>
          </a:p>
        </p:txBody>
      </p:sp>
      <p:pic>
        <p:nvPicPr>
          <p:cNvPr id="5" name="Resim 4">
            <a:extLst>
              <a:ext uri="{FF2B5EF4-FFF2-40B4-BE49-F238E27FC236}">
                <a16:creationId xmlns:a16="http://schemas.microsoft.com/office/drawing/2014/main" xmlns="" id="{AE5DCE99-6EBD-E323-2CC0-C7C33338A5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4031" y="5026392"/>
            <a:ext cx="1573606" cy="870957"/>
          </a:xfrm>
          <a:prstGeom prst="rect">
            <a:avLst/>
          </a:prstGeom>
        </p:spPr>
      </p:pic>
    </p:spTree>
    <p:extLst>
      <p:ext uri="{BB962C8B-B14F-4D97-AF65-F5344CB8AC3E}">
        <p14:creationId xmlns:p14="http://schemas.microsoft.com/office/powerpoint/2010/main" val="350620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66ADE12-BA5E-8E9E-4777-AF5910FCE4BF}"/>
              </a:ext>
            </a:extLst>
          </p:cNvPr>
          <p:cNvSpPr>
            <a:spLocks noGrp="1"/>
          </p:cNvSpPr>
          <p:nvPr>
            <p:ph type="title"/>
          </p:nvPr>
        </p:nvSpPr>
        <p:spPr/>
        <p:txBody>
          <a:bodyPr/>
          <a:lstStyle/>
          <a:p>
            <a:r>
              <a:rPr lang="tr-TR" b="1" i="1" dirty="0"/>
              <a:t>HOTELİMİZİN PUKÖ Döngüsü</a:t>
            </a:r>
          </a:p>
        </p:txBody>
      </p:sp>
      <p:sp>
        <p:nvSpPr>
          <p:cNvPr id="3" name="İçerik Yer Tutucusu 2">
            <a:extLst>
              <a:ext uri="{FF2B5EF4-FFF2-40B4-BE49-F238E27FC236}">
                <a16:creationId xmlns:a16="http://schemas.microsoft.com/office/drawing/2014/main" xmlns="" id="{60777855-95F4-5D69-172C-F94FDFF2CA88}"/>
              </a:ext>
            </a:extLst>
          </p:cNvPr>
          <p:cNvSpPr>
            <a:spLocks noGrp="1"/>
          </p:cNvSpPr>
          <p:nvPr>
            <p:ph idx="1"/>
          </p:nvPr>
        </p:nvSpPr>
        <p:spPr/>
        <p:txBody>
          <a:bodyPr>
            <a:normAutofit fontScale="47500" lnSpcReduction="20000"/>
          </a:bodyPr>
          <a:lstStyle/>
          <a:p>
            <a:r>
              <a:rPr lang="tr-TR" b="1" i="1" u="sng" dirty="0"/>
              <a:t>PLANLARIZ</a:t>
            </a:r>
          </a:p>
          <a:p>
            <a:r>
              <a:rPr lang="tr-TR" dirty="0"/>
              <a:t>Hizmet Kalite Hedefleri (Temizlik, konfor, müşteri memnuniyeti) </a:t>
            </a:r>
          </a:p>
          <a:p>
            <a:r>
              <a:rPr lang="tr-TR" dirty="0"/>
              <a:t> Yıllık Eğitim Planı (Personel gelişimi, yangın/güvenlik eğitimleri) </a:t>
            </a:r>
          </a:p>
          <a:p>
            <a:r>
              <a:rPr lang="tr-TR" dirty="0"/>
              <a:t> Kat Hizmetleri ve Teknik Bakım Planları </a:t>
            </a:r>
          </a:p>
          <a:p>
            <a:r>
              <a:rPr lang="tr-TR" dirty="0"/>
              <a:t> Çevre ve Sürdürülebilirlik Hedefleri</a:t>
            </a:r>
          </a:p>
          <a:p>
            <a:r>
              <a:rPr lang="tr-TR" b="1" i="1" u="sng" dirty="0"/>
              <a:t>UYGULARIZ</a:t>
            </a:r>
          </a:p>
          <a:p>
            <a:r>
              <a:rPr lang="tr-TR" dirty="0"/>
              <a:t>Misafir Memnuniyet Anketleri </a:t>
            </a:r>
          </a:p>
          <a:p>
            <a:r>
              <a:rPr lang="tr-TR" dirty="0"/>
              <a:t> Şikayet ve Öneri Kutuları / Formları </a:t>
            </a:r>
          </a:p>
          <a:p>
            <a:r>
              <a:rPr lang="tr-TR" dirty="0"/>
              <a:t>Kat ve Teknik Servis Uygulamaları </a:t>
            </a:r>
          </a:p>
          <a:p>
            <a:r>
              <a:rPr lang="tr-TR" dirty="0"/>
              <a:t>Gıda Güvenliği ve Hijyen Kontrolleri </a:t>
            </a:r>
          </a:p>
          <a:p>
            <a:r>
              <a:rPr lang="tr-TR" dirty="0"/>
              <a:t> Sürdürülebilirlik Uygulamaları </a:t>
            </a:r>
          </a:p>
          <a:p>
            <a:r>
              <a:rPr lang="tr-TR" dirty="0"/>
              <a:t>Toplantı, düğün ve organizasyon hizmetlerinin uygulanması </a:t>
            </a:r>
          </a:p>
        </p:txBody>
      </p:sp>
    </p:spTree>
    <p:extLst>
      <p:ext uri="{BB962C8B-B14F-4D97-AF65-F5344CB8AC3E}">
        <p14:creationId xmlns:p14="http://schemas.microsoft.com/office/powerpoint/2010/main" val="1685386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EC5FB7D-0FB0-2980-E5CB-B72328C39346}"/>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5E885E08-31CF-4BEB-35ED-38F2CFBDB74B}"/>
              </a:ext>
            </a:extLst>
          </p:cNvPr>
          <p:cNvSpPr>
            <a:spLocks noGrp="1"/>
          </p:cNvSpPr>
          <p:nvPr>
            <p:ph idx="1"/>
          </p:nvPr>
        </p:nvSpPr>
        <p:spPr/>
        <p:txBody>
          <a:bodyPr>
            <a:normAutofit fontScale="40000" lnSpcReduction="20000"/>
          </a:bodyPr>
          <a:lstStyle/>
          <a:p>
            <a:r>
              <a:rPr lang="tr-TR" b="1" i="1" u="sng" dirty="0"/>
              <a:t>KONTROL EDERİZ</a:t>
            </a:r>
          </a:p>
          <a:p>
            <a:r>
              <a:rPr lang="tr-TR" dirty="0"/>
              <a:t>Aylık Anket ve Geri Bildirim Raporları</a:t>
            </a:r>
          </a:p>
          <a:p>
            <a:r>
              <a:rPr lang="tr-TR" dirty="0"/>
              <a:t>Müşteri Şikayet ve Öneri Değerlendirme Raporları</a:t>
            </a:r>
          </a:p>
          <a:p>
            <a:r>
              <a:rPr lang="tr-TR" dirty="0"/>
              <a:t>Temizlik, Teknik Servis ve Mutfak Denetim Formları </a:t>
            </a:r>
          </a:p>
          <a:p>
            <a:r>
              <a:rPr lang="tr-TR" dirty="0"/>
              <a:t> Oda Doluş ve Gelir İstatistikleri </a:t>
            </a:r>
          </a:p>
          <a:p>
            <a:r>
              <a:rPr lang="tr-TR" dirty="0"/>
              <a:t> Sera Gazı Emisyonu Takibi ve Raporlaması</a:t>
            </a:r>
          </a:p>
          <a:p>
            <a:endParaRPr lang="tr-TR" dirty="0"/>
          </a:p>
          <a:p>
            <a:r>
              <a:rPr lang="tr-TR" dirty="0"/>
              <a:t>🛠 ÖNLEM ALIRIZ</a:t>
            </a:r>
          </a:p>
          <a:p>
            <a:r>
              <a:rPr lang="tr-TR" dirty="0"/>
              <a:t>Tespit Edilen Eksikliklere İlişkin İyileştirme Planları </a:t>
            </a:r>
          </a:p>
          <a:p>
            <a:r>
              <a:rPr lang="tr-TR" dirty="0"/>
              <a:t> Personel Geri Bildirimlerine Dayalı Eğitim Güncellemeleri </a:t>
            </a:r>
          </a:p>
          <a:p>
            <a:r>
              <a:rPr lang="tr-TR" dirty="0"/>
              <a:t> Yönetim Kurulu ve Ekip Toplantı Kararları </a:t>
            </a:r>
          </a:p>
          <a:p>
            <a:r>
              <a:rPr lang="tr-TR" dirty="0"/>
              <a:t>Kurumsal Sürdürülebilirlik Aksiyonları </a:t>
            </a:r>
          </a:p>
          <a:p>
            <a:r>
              <a:rPr lang="tr-TR" dirty="0"/>
              <a:t> Hizmet Kalitesi Artırıcı Yenilikler</a:t>
            </a:r>
          </a:p>
        </p:txBody>
      </p:sp>
    </p:spTree>
    <p:extLst>
      <p:ext uri="{BB962C8B-B14F-4D97-AF65-F5344CB8AC3E}">
        <p14:creationId xmlns:p14="http://schemas.microsoft.com/office/powerpoint/2010/main" val="327356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DB1FB07-3978-FD20-B9BF-10D65A1DEAD7}"/>
              </a:ext>
            </a:extLst>
          </p:cNvPr>
          <p:cNvSpPr>
            <a:spLocks noGrp="1"/>
          </p:cNvSpPr>
          <p:nvPr>
            <p:ph type="title"/>
          </p:nvPr>
        </p:nvSpPr>
        <p:spPr/>
        <p:txBody>
          <a:bodyPr>
            <a:normAutofit/>
          </a:bodyPr>
          <a:lstStyle/>
          <a:p>
            <a:r>
              <a:rPr lang="tr-TR" sz="3600" b="1" i="1" dirty="0"/>
              <a:t>1.YASAL UYUM</a:t>
            </a:r>
          </a:p>
        </p:txBody>
      </p:sp>
      <p:sp>
        <p:nvSpPr>
          <p:cNvPr id="3" name="İçerik Yer Tutucusu 2">
            <a:extLst>
              <a:ext uri="{FF2B5EF4-FFF2-40B4-BE49-F238E27FC236}">
                <a16:creationId xmlns:a16="http://schemas.microsoft.com/office/drawing/2014/main" xmlns="" id="{C71B7F87-CFCB-1CCB-858B-77692A9B25E9}"/>
              </a:ext>
            </a:extLst>
          </p:cNvPr>
          <p:cNvSpPr>
            <a:spLocks noGrp="1"/>
          </p:cNvSpPr>
          <p:nvPr>
            <p:ph idx="1"/>
          </p:nvPr>
        </p:nvSpPr>
        <p:spPr/>
        <p:txBody>
          <a:bodyPr>
            <a:normAutofit fontScale="62500" lnSpcReduction="20000"/>
          </a:bodyPr>
          <a:lstStyle/>
          <a:p>
            <a:r>
              <a:rPr lang="tr-TR" dirty="0"/>
              <a:t>Svalinn Hotel olarak, Kültür ve Turizm Bakanlığı ile Türkiye Sürdürülebilir Turizm Programı tarafından belirlenen kriterler doğrultusunda, turizm sektörüne dair yürürlükte olan tüm yasal düzenlemelere ve idari yükümlülüklere eksiksiz şekilde uyduğumuzu beyan ederiz.</a:t>
            </a:r>
          </a:p>
          <a:p>
            <a:r>
              <a:rPr lang="tr-TR" dirty="0"/>
              <a:t>Bu kapsamda;</a:t>
            </a:r>
          </a:p>
          <a:p>
            <a:r>
              <a:rPr lang="tr-TR" b="1" i="1" dirty="0"/>
              <a:t>2.1. Ruhsat ve Belgeler </a:t>
            </a:r>
          </a:p>
          <a:p>
            <a:pPr marL="514350" indent="-514350">
              <a:buAutoNum type="arabicPeriod"/>
            </a:pPr>
            <a:r>
              <a:rPr lang="tr-TR" dirty="0"/>
              <a:t>Ruhsat ve Belgeler </a:t>
            </a:r>
          </a:p>
          <a:p>
            <a:pPr marL="514350" indent="-514350">
              <a:buAutoNum type="arabicPeriod"/>
            </a:pPr>
            <a:r>
              <a:rPr lang="tr-TR" dirty="0"/>
              <a:t> Turizm İşletme Belgesi -Mevcut ve geçerli </a:t>
            </a:r>
          </a:p>
          <a:p>
            <a:pPr marL="514350" indent="-514350">
              <a:buAutoNum type="arabicPeriod"/>
            </a:pPr>
            <a:r>
              <a:rPr lang="tr-TR" dirty="0"/>
              <a:t> İşletme Ruhsatı (Belediye) – Alınmış ve yıllık kontrolleri yapılmaktadır </a:t>
            </a:r>
          </a:p>
          <a:p>
            <a:pPr marL="514350" indent="-514350">
              <a:buAutoNum type="arabicPeriod"/>
            </a:pPr>
            <a:r>
              <a:rPr lang="tr-TR" dirty="0"/>
              <a:t> Yangın Güvenliği Raporları – Mevcuttur, günceldir </a:t>
            </a:r>
          </a:p>
          <a:p>
            <a:pPr marL="514350" indent="-514350">
              <a:buAutoNum type="arabicPeriod"/>
            </a:pPr>
            <a:r>
              <a:rPr lang="tr-TR" dirty="0"/>
              <a:t> Gıda Üretim ve Servis Belgeleri – Hijyen belgelendirmeleri tamamlanmıştır </a:t>
            </a:r>
          </a:p>
          <a:p>
            <a:pPr marL="0" indent="0">
              <a:buNone/>
            </a:pPr>
            <a:r>
              <a:rPr lang="tr-TR" dirty="0"/>
              <a:t>6.SGK, Vergi Levhası ve İş Yeri Bildirimleri – Günceldir </a:t>
            </a:r>
            <a:endParaRPr lang="tr-TR" b="1" i="1" dirty="0"/>
          </a:p>
        </p:txBody>
      </p:sp>
    </p:spTree>
    <p:extLst>
      <p:ext uri="{BB962C8B-B14F-4D97-AF65-F5344CB8AC3E}">
        <p14:creationId xmlns:p14="http://schemas.microsoft.com/office/powerpoint/2010/main" val="2751538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5C25678-C5F5-F12C-511F-00E340568EA7}"/>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B7F0F0C9-E926-55C4-00FF-E31BD9531B69}"/>
              </a:ext>
            </a:extLst>
          </p:cNvPr>
          <p:cNvSpPr>
            <a:spLocks noGrp="1"/>
          </p:cNvSpPr>
          <p:nvPr>
            <p:ph idx="1"/>
          </p:nvPr>
        </p:nvSpPr>
        <p:spPr/>
        <p:txBody>
          <a:bodyPr>
            <a:normAutofit fontScale="85000" lnSpcReduction="20000"/>
          </a:bodyPr>
          <a:lstStyle/>
          <a:p>
            <a:r>
              <a:rPr lang="tr-TR" b="1" i="1" dirty="0"/>
              <a:t>2.2. Çevre ve Atık Yönetimi Mevzuatı Uygunluğu</a:t>
            </a:r>
          </a:p>
          <a:p>
            <a:r>
              <a:rPr lang="tr-TR" b="1" dirty="0"/>
              <a:t>Çevre İzin ve Lisans Yönetmeliği kapsamında </a:t>
            </a:r>
            <a:r>
              <a:rPr lang="tr-TR" dirty="0"/>
              <a:t>gerekli uygulamalar yapılmakta </a:t>
            </a:r>
          </a:p>
          <a:p>
            <a:r>
              <a:rPr lang="tr-TR" dirty="0"/>
              <a:t> Katı atık, tehlikeli atık, tıbbi atık ve elektronik atık yönetimi yapılmakta </a:t>
            </a:r>
          </a:p>
          <a:p>
            <a:r>
              <a:rPr lang="tr-TR" dirty="0"/>
              <a:t>Geri dönüşüm sistemleri aktif olarak kullanılmakta </a:t>
            </a:r>
          </a:p>
          <a:p>
            <a:r>
              <a:rPr lang="tr-TR" dirty="0"/>
              <a:t> Atık yağlar ve pil kutuları için lisanslı firmalarla sözleşmeler yapılmıştır</a:t>
            </a:r>
          </a:p>
          <a:p>
            <a:r>
              <a:rPr lang="tr-TR" b="1" i="1" dirty="0"/>
              <a:t>2.3. İş Sağlığı ve Güvenliği (İSG)</a:t>
            </a:r>
          </a:p>
          <a:p>
            <a:r>
              <a:rPr lang="tr-TR" dirty="0"/>
              <a:t>İş Güvenliği Uzmanı ve İşyeri Hekimi ile anlaşmalar yapılmıştır </a:t>
            </a:r>
          </a:p>
          <a:p>
            <a:r>
              <a:rPr lang="tr-TR" dirty="0"/>
              <a:t>Risk analizleri, acil durum planları ve tatbikatlar düzenli yapılmaktadır </a:t>
            </a:r>
          </a:p>
          <a:p>
            <a:r>
              <a:rPr lang="tr-TR" dirty="0"/>
              <a:t> Tüm çalışanlara İSG eğitimi verilmektedir </a:t>
            </a:r>
            <a:endParaRPr lang="tr-TR" b="1" i="1" dirty="0"/>
          </a:p>
        </p:txBody>
      </p:sp>
    </p:spTree>
    <p:extLst>
      <p:ext uri="{BB962C8B-B14F-4D97-AF65-F5344CB8AC3E}">
        <p14:creationId xmlns:p14="http://schemas.microsoft.com/office/powerpoint/2010/main" val="1058731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CEC9EDB-CEE2-A224-A2E4-788D606AE914}"/>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603C26EA-3C8D-6393-7356-76DCCE109391}"/>
              </a:ext>
            </a:extLst>
          </p:cNvPr>
          <p:cNvSpPr>
            <a:spLocks noGrp="1"/>
          </p:cNvSpPr>
          <p:nvPr>
            <p:ph idx="1"/>
          </p:nvPr>
        </p:nvSpPr>
        <p:spPr/>
        <p:txBody>
          <a:bodyPr>
            <a:normAutofit fontScale="47500" lnSpcReduction="20000"/>
          </a:bodyPr>
          <a:lstStyle/>
          <a:p>
            <a:r>
              <a:rPr lang="tr-TR" b="1" i="1" dirty="0"/>
              <a:t>2.4. Yangın Güvenliği </a:t>
            </a:r>
          </a:p>
          <a:p>
            <a:r>
              <a:rPr lang="tr-TR" dirty="0"/>
              <a:t>Tesisin tüm alanlarında yangın alarm sistemi, dedektörler ve söndürücüler mevcuttur </a:t>
            </a:r>
          </a:p>
          <a:p>
            <a:r>
              <a:rPr lang="tr-TR" dirty="0"/>
              <a:t> Yangın merdiveni ve acil çıkış kapıları standartlara uygundur </a:t>
            </a:r>
          </a:p>
          <a:p>
            <a:r>
              <a:rPr lang="tr-TR" dirty="0"/>
              <a:t> Eğitimli personel ile yangın tatbikatları yapılmaktadır</a:t>
            </a:r>
          </a:p>
          <a:p>
            <a:r>
              <a:rPr lang="tr-TR" b="1" i="1" dirty="0"/>
              <a:t>2.5. Gıda Güvenliği </a:t>
            </a:r>
          </a:p>
          <a:p>
            <a:r>
              <a:rPr lang="tr-TR" dirty="0"/>
              <a:t>Gıda üretiminde HACCP prensiplerine uygun hareket edilmektedir </a:t>
            </a:r>
          </a:p>
          <a:p>
            <a:r>
              <a:rPr lang="tr-TR" dirty="0"/>
              <a:t> Mutfak personeli hijyen eğitimi almış olup sertifikaları kayıt altındadır</a:t>
            </a:r>
          </a:p>
          <a:p>
            <a:r>
              <a:rPr lang="tr-TR" dirty="0"/>
              <a:t>Gıda depolama ve sunum koşulları mevzuata uygundur</a:t>
            </a:r>
          </a:p>
          <a:p>
            <a:r>
              <a:rPr lang="tr-TR" b="1" i="1" dirty="0"/>
              <a:t>2.6. Enerji, Su ve Doğal Kaynak Kullanımı Yönetimi </a:t>
            </a:r>
          </a:p>
          <a:p>
            <a:r>
              <a:rPr lang="tr-TR" dirty="0"/>
              <a:t>Sayaç takibi ile aylık enerji-su tüketimi kayıt altına alınmaktadır </a:t>
            </a:r>
          </a:p>
          <a:p>
            <a:r>
              <a:rPr lang="tr-TR" dirty="0"/>
              <a:t> Enerji verimliliği açısından LED aydınlatma, sensörlü sistemler kullanılmaktadır </a:t>
            </a:r>
          </a:p>
          <a:p>
            <a:r>
              <a:rPr lang="tr-TR" dirty="0"/>
              <a:t> Su tasarrufu sağlayan batarya ve duş sistemleri tesis edilmiştir</a:t>
            </a:r>
            <a:endParaRPr lang="tr-TR" b="1" i="1" dirty="0"/>
          </a:p>
          <a:p>
            <a:endParaRPr lang="tr-TR" b="1" i="1" dirty="0"/>
          </a:p>
        </p:txBody>
      </p:sp>
    </p:spTree>
    <p:extLst>
      <p:ext uri="{BB962C8B-B14F-4D97-AF65-F5344CB8AC3E}">
        <p14:creationId xmlns:p14="http://schemas.microsoft.com/office/powerpoint/2010/main" val="4029799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A3BA2C4-2D47-59A3-49AB-8521EC7C6BF0}"/>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5DA033D9-5752-E369-6682-CA5C1F828A1D}"/>
              </a:ext>
            </a:extLst>
          </p:cNvPr>
          <p:cNvSpPr>
            <a:spLocks noGrp="1"/>
          </p:cNvSpPr>
          <p:nvPr>
            <p:ph idx="1"/>
          </p:nvPr>
        </p:nvSpPr>
        <p:spPr/>
        <p:txBody>
          <a:bodyPr>
            <a:normAutofit fontScale="55000" lnSpcReduction="20000"/>
          </a:bodyPr>
          <a:lstStyle/>
          <a:p>
            <a:r>
              <a:rPr lang="tr-TR" b="1" i="1" dirty="0"/>
              <a:t>2.7. Sosyal Güvenlik ve Çalışma Mevzuatı </a:t>
            </a:r>
          </a:p>
          <a:p>
            <a:r>
              <a:rPr lang="tr-TR" dirty="0"/>
              <a:t>Çalışanların tamamı sigortalıdır </a:t>
            </a:r>
          </a:p>
          <a:p>
            <a:r>
              <a:rPr lang="tr-TR" dirty="0"/>
              <a:t> Mesai, yıllık izin ve sosyal haklar yasa çerçevesinde uygulanmaktadır</a:t>
            </a:r>
          </a:p>
          <a:p>
            <a:r>
              <a:rPr lang="tr-TR" dirty="0"/>
              <a:t> Tüm personel özlük dosyaları günceldir</a:t>
            </a:r>
          </a:p>
          <a:p>
            <a:r>
              <a:rPr lang="tr-TR" b="1" i="1" dirty="0"/>
              <a:t>2.8. Vergi ve Finansal Yükümlülükler</a:t>
            </a:r>
          </a:p>
          <a:p>
            <a:r>
              <a:rPr lang="tr-TR" dirty="0"/>
              <a:t>Svalinn hotel, ilgili vergi yükümlülüklerini zamanında ve eksiksiz olarak yerine getirmektedir </a:t>
            </a:r>
          </a:p>
          <a:p>
            <a:r>
              <a:rPr lang="tr-TR" dirty="0"/>
              <a:t> Mali kayıtlar ve denetimler şeffaf şekilde yürütülmektedir</a:t>
            </a:r>
          </a:p>
          <a:p>
            <a:endParaRPr lang="tr-TR" dirty="0"/>
          </a:p>
          <a:p>
            <a:pPr marL="0" indent="0">
              <a:buNone/>
            </a:pPr>
            <a:endParaRPr lang="tr-TR" dirty="0"/>
          </a:p>
          <a:p>
            <a:pPr marL="0" indent="0">
              <a:buNone/>
            </a:pPr>
            <a:r>
              <a:rPr lang="tr-TR" dirty="0"/>
              <a:t> Svalinn Hotel olarak, sürdürülebilir turizmin gelişimine katkı sağlamayı ve tüm faaliyetlerimizde yasal sorumluluklarımızı yerine getirmeyi temel bir ilke olarak benimsemekte ve Oluşturduğumuz YASAL UYUM TABLOSU listesi ile yasal gerekliliklerin takibini yapmaktayız</a:t>
            </a:r>
          </a:p>
        </p:txBody>
      </p:sp>
    </p:spTree>
    <p:extLst>
      <p:ext uri="{BB962C8B-B14F-4D97-AF65-F5344CB8AC3E}">
        <p14:creationId xmlns:p14="http://schemas.microsoft.com/office/powerpoint/2010/main" val="3722744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14BCE11-C0FD-9EA8-8B94-05ABDC34390A}"/>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F2BEB74-883F-4BC9-EBB4-D01B8C08B56E}"/>
              </a:ext>
            </a:extLst>
          </p:cNvPr>
          <p:cNvPicPr>
            <a:picLocks noGrp="1" noChangeAspect="1"/>
          </p:cNvPicPr>
          <p:nvPr>
            <p:ph idx="1"/>
          </p:nvPr>
        </p:nvPicPr>
        <p:blipFill>
          <a:blip r:embed="rId2"/>
          <a:stretch>
            <a:fillRect/>
          </a:stretch>
        </p:blipFill>
        <p:spPr>
          <a:xfrm>
            <a:off x="2422217" y="2016125"/>
            <a:ext cx="7661890" cy="3449638"/>
          </a:xfrm>
          <a:prstGeom prst="rect">
            <a:avLst/>
          </a:prstGeom>
        </p:spPr>
      </p:pic>
    </p:spTree>
    <p:extLst>
      <p:ext uri="{BB962C8B-B14F-4D97-AF65-F5344CB8AC3E}">
        <p14:creationId xmlns:p14="http://schemas.microsoft.com/office/powerpoint/2010/main" val="2608596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649D316-6582-1C9F-8973-2BEF9E75A13F}"/>
              </a:ext>
            </a:extLst>
          </p:cNvPr>
          <p:cNvSpPr>
            <a:spLocks noGrp="1"/>
          </p:cNvSpPr>
          <p:nvPr>
            <p:ph type="title"/>
          </p:nvPr>
        </p:nvSpPr>
        <p:spPr>
          <a:xfrm>
            <a:off x="838200" y="500062"/>
            <a:ext cx="10515600" cy="1325563"/>
          </a:xfrm>
        </p:spPr>
        <p:txBody>
          <a:bodyPr>
            <a:normAutofit/>
          </a:bodyPr>
          <a:lstStyle/>
          <a:p>
            <a:r>
              <a:rPr lang="tr-TR" sz="3600" i="1" dirty="0"/>
              <a:t>PAYDAŞLAR VE İLETİŞİM</a:t>
            </a:r>
          </a:p>
        </p:txBody>
      </p:sp>
      <p:sp>
        <p:nvSpPr>
          <p:cNvPr id="3" name="İçerik Yer Tutucusu 2">
            <a:extLst>
              <a:ext uri="{FF2B5EF4-FFF2-40B4-BE49-F238E27FC236}">
                <a16:creationId xmlns:a16="http://schemas.microsoft.com/office/drawing/2014/main" xmlns="" id="{5D6F76BC-5F33-A480-F852-5075191F49EF}"/>
              </a:ext>
            </a:extLst>
          </p:cNvPr>
          <p:cNvSpPr>
            <a:spLocks noGrp="1"/>
          </p:cNvSpPr>
          <p:nvPr>
            <p:ph idx="1"/>
          </p:nvPr>
        </p:nvSpPr>
        <p:spPr/>
        <p:txBody>
          <a:bodyPr/>
          <a:lstStyle/>
          <a:p>
            <a:r>
              <a:rPr lang="tr-TR" sz="1200" dirty="0"/>
              <a:t>otelimizin sürdürülebilirlik faaliyetleri kapsamında doğrudan veya dolaylı olarak etkileşimde bulunduğu tüm kişi, grup ve kurumlar paydaş olarak kabul edilmektedir. Bu paydaşlar çevresel, ekonomik ve sosyal boyutta farklı roller üstlenmekte; tesisin karar alma süreçlerinde doğrudan ya da dolaylı etkiler yaratmaktadır.</a:t>
            </a:r>
          </a:p>
          <a:p>
            <a:r>
              <a:rPr lang="tr-TR" sz="1200" b="1" i="1" dirty="0"/>
              <a:t>Başlıca Paydaşlarımız: </a:t>
            </a:r>
          </a:p>
          <a:p>
            <a:endParaRPr lang="tr-TR" sz="1200" b="1" i="1" dirty="0"/>
          </a:p>
          <a:p>
            <a:endParaRPr lang="tr-TR" b="1" i="1" dirty="0"/>
          </a:p>
        </p:txBody>
      </p:sp>
      <p:graphicFrame>
        <p:nvGraphicFramePr>
          <p:cNvPr id="5" name="Tablo 4">
            <a:extLst>
              <a:ext uri="{FF2B5EF4-FFF2-40B4-BE49-F238E27FC236}">
                <a16:creationId xmlns:a16="http://schemas.microsoft.com/office/drawing/2014/main" xmlns="" id="{CCB9E0CA-3CEE-BFFC-88C8-709B79E1EDFB}"/>
              </a:ext>
            </a:extLst>
          </p:cNvPr>
          <p:cNvGraphicFramePr>
            <a:graphicFrameLocks noGrp="1"/>
          </p:cNvGraphicFramePr>
          <p:nvPr>
            <p:extLst>
              <p:ext uri="{D42A27DB-BD31-4B8C-83A1-F6EECF244321}">
                <p14:modId xmlns:p14="http://schemas.microsoft.com/office/powerpoint/2010/main" val="3375360647"/>
              </p:ext>
            </p:extLst>
          </p:nvPr>
        </p:nvGraphicFramePr>
        <p:xfrm>
          <a:off x="1591733" y="3072513"/>
          <a:ext cx="8556978" cy="3944069"/>
        </p:xfrm>
        <a:graphic>
          <a:graphicData uri="http://schemas.openxmlformats.org/drawingml/2006/table">
            <a:tbl>
              <a:tblPr firstRow="1" bandRow="1">
                <a:tableStyleId>{5C22544A-7EE6-4342-B048-85BDC9FD1C3A}</a:tableStyleId>
              </a:tblPr>
              <a:tblGrid>
                <a:gridCol w="4278489">
                  <a:extLst>
                    <a:ext uri="{9D8B030D-6E8A-4147-A177-3AD203B41FA5}">
                      <a16:colId xmlns:a16="http://schemas.microsoft.com/office/drawing/2014/main" xmlns="" val="1128621968"/>
                    </a:ext>
                  </a:extLst>
                </a:gridCol>
                <a:gridCol w="4278489">
                  <a:extLst>
                    <a:ext uri="{9D8B030D-6E8A-4147-A177-3AD203B41FA5}">
                      <a16:colId xmlns:a16="http://schemas.microsoft.com/office/drawing/2014/main" xmlns="" val="1683859625"/>
                    </a:ext>
                  </a:extLst>
                </a:gridCol>
              </a:tblGrid>
              <a:tr h="221886">
                <a:tc>
                  <a:txBody>
                    <a:bodyPr/>
                    <a:lstStyle/>
                    <a:p>
                      <a:r>
                        <a:rPr lang="tr-TR" dirty="0"/>
                        <a:t>PAYDAŞ GRUBU</a:t>
                      </a:r>
                    </a:p>
                  </a:txBody>
                  <a:tcPr/>
                </a:tc>
                <a:tc>
                  <a:txBody>
                    <a:bodyPr/>
                    <a:lstStyle/>
                    <a:p>
                      <a:r>
                        <a:rPr lang="tr-TR" dirty="0"/>
                        <a:t>AÇIKLAMA</a:t>
                      </a:r>
                    </a:p>
                  </a:txBody>
                  <a:tcPr/>
                </a:tc>
                <a:extLst>
                  <a:ext uri="{0D108BD9-81ED-4DB2-BD59-A6C34878D82A}">
                    <a16:rowId xmlns:a16="http://schemas.microsoft.com/office/drawing/2014/main" xmlns="" val="1385091932"/>
                  </a:ext>
                </a:extLst>
              </a:tr>
              <a:tr h="388300">
                <a:tc>
                  <a:txBody>
                    <a:bodyPr/>
                    <a:lstStyle/>
                    <a:p>
                      <a:r>
                        <a:rPr lang="tr-TR" dirty="0"/>
                        <a:t>Çalışanlar </a:t>
                      </a:r>
                    </a:p>
                  </a:txBody>
                  <a:tcPr/>
                </a:tc>
                <a:tc>
                  <a:txBody>
                    <a:bodyPr/>
                    <a:lstStyle/>
                    <a:p>
                      <a:r>
                        <a:rPr lang="tr-TR" dirty="0"/>
                        <a:t>Otel personeli, yönetici kadro, teknik ekip </a:t>
                      </a:r>
                    </a:p>
                  </a:txBody>
                  <a:tcPr/>
                </a:tc>
                <a:extLst>
                  <a:ext uri="{0D108BD9-81ED-4DB2-BD59-A6C34878D82A}">
                    <a16:rowId xmlns:a16="http://schemas.microsoft.com/office/drawing/2014/main" xmlns="" val="3767710866"/>
                  </a:ext>
                </a:extLst>
              </a:tr>
              <a:tr h="388300">
                <a:tc>
                  <a:txBody>
                    <a:bodyPr/>
                    <a:lstStyle/>
                    <a:p>
                      <a:r>
                        <a:rPr lang="tr-TR" dirty="0"/>
                        <a:t>Misafirler(Yerel/Yabancı)</a:t>
                      </a:r>
                    </a:p>
                  </a:txBody>
                  <a:tcPr/>
                </a:tc>
                <a:tc>
                  <a:txBody>
                    <a:bodyPr/>
                    <a:lstStyle/>
                    <a:p>
                      <a:r>
                        <a:rPr lang="tr-TR" dirty="0"/>
                        <a:t>Konaklama ve hizmet alan tüm bireyler</a:t>
                      </a:r>
                    </a:p>
                  </a:txBody>
                  <a:tcPr/>
                </a:tc>
                <a:extLst>
                  <a:ext uri="{0D108BD9-81ED-4DB2-BD59-A6C34878D82A}">
                    <a16:rowId xmlns:a16="http://schemas.microsoft.com/office/drawing/2014/main" xmlns="" val="3487731250"/>
                  </a:ext>
                </a:extLst>
              </a:tr>
              <a:tr h="554714">
                <a:tc>
                  <a:txBody>
                    <a:bodyPr/>
                    <a:lstStyle/>
                    <a:p>
                      <a:r>
                        <a:rPr lang="tr-TR" dirty="0"/>
                        <a:t>Tedarikçiler</a:t>
                      </a:r>
                    </a:p>
                  </a:txBody>
                  <a:tcPr/>
                </a:tc>
                <a:tc>
                  <a:txBody>
                    <a:bodyPr/>
                    <a:lstStyle/>
                    <a:p>
                      <a:r>
                        <a:rPr lang="tr-TR" dirty="0"/>
                        <a:t>Gıda, temizlik, enerji, tekstil vb. ürün/hizmet sağlayıcılar</a:t>
                      </a:r>
                    </a:p>
                  </a:txBody>
                  <a:tcPr/>
                </a:tc>
                <a:extLst>
                  <a:ext uri="{0D108BD9-81ED-4DB2-BD59-A6C34878D82A}">
                    <a16:rowId xmlns:a16="http://schemas.microsoft.com/office/drawing/2014/main" xmlns="" val="681087602"/>
                  </a:ext>
                </a:extLst>
              </a:tr>
              <a:tr h="721129">
                <a:tc>
                  <a:txBody>
                    <a:bodyPr/>
                    <a:lstStyle/>
                    <a:p>
                      <a:r>
                        <a:rPr lang="tr-TR" dirty="0"/>
                        <a:t>Yerel toplum ve STKLAR</a:t>
                      </a:r>
                    </a:p>
                  </a:txBody>
                  <a:tcPr/>
                </a:tc>
                <a:tc>
                  <a:txBody>
                    <a:bodyPr/>
                    <a:lstStyle/>
                    <a:p>
                      <a:r>
                        <a:rPr lang="tr-TR" dirty="0"/>
                        <a:t>Gaziemir ilçesi halkı, esnafı ve çevre duyarlılığı yüksek sivil toplum kuruluşları</a:t>
                      </a:r>
                    </a:p>
                  </a:txBody>
                  <a:tcPr/>
                </a:tc>
                <a:extLst>
                  <a:ext uri="{0D108BD9-81ED-4DB2-BD59-A6C34878D82A}">
                    <a16:rowId xmlns:a16="http://schemas.microsoft.com/office/drawing/2014/main" xmlns="" val="105914500"/>
                  </a:ext>
                </a:extLst>
              </a:tr>
              <a:tr h="1053957">
                <a:tc>
                  <a:txBody>
                    <a:bodyPr/>
                    <a:lstStyle/>
                    <a:p>
                      <a:r>
                        <a:rPr lang="tr-TR" dirty="0"/>
                        <a:t>Yerel ve Yönetim resmi Kurumlar</a:t>
                      </a:r>
                    </a:p>
                  </a:txBody>
                  <a:tcPr/>
                </a:tc>
                <a:tc>
                  <a:txBody>
                    <a:bodyPr/>
                    <a:lstStyle/>
                    <a:p>
                      <a:r>
                        <a:rPr lang="tr-TR" dirty="0"/>
                        <a:t>İzmir Büyükşehir Belediyesi, Gaziemir  Kaymakamlığı, Çevre ve Şehircilik İl Müdürlüğü, Kültür ve Turizm İl Müdürlüğü vb.</a:t>
                      </a:r>
                    </a:p>
                  </a:txBody>
                  <a:tcPr/>
                </a:tc>
                <a:extLst>
                  <a:ext uri="{0D108BD9-81ED-4DB2-BD59-A6C34878D82A}">
                    <a16:rowId xmlns:a16="http://schemas.microsoft.com/office/drawing/2014/main" xmlns="" val="1021944004"/>
                  </a:ext>
                </a:extLst>
              </a:tr>
            </a:tbl>
          </a:graphicData>
        </a:graphic>
      </p:graphicFrame>
    </p:spTree>
    <p:extLst>
      <p:ext uri="{BB962C8B-B14F-4D97-AF65-F5344CB8AC3E}">
        <p14:creationId xmlns:p14="http://schemas.microsoft.com/office/powerpoint/2010/main" val="4193747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4BEB570-B040-C9A5-DF5F-3C4D3952480C}"/>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12F76B24-5888-1C4F-211B-13053FED37E9}"/>
              </a:ext>
            </a:extLst>
          </p:cNvPr>
          <p:cNvSpPr>
            <a:spLocks noGrp="1"/>
          </p:cNvSpPr>
          <p:nvPr>
            <p:ph idx="1"/>
          </p:nvPr>
        </p:nvSpPr>
        <p:spPr/>
        <p:txBody>
          <a:bodyPr/>
          <a:lstStyle/>
          <a:p>
            <a:r>
              <a:rPr lang="tr-TR" sz="1600" b="1" i="1" dirty="0"/>
              <a:t>Paydaşlarla İletişim Mekanizmaları</a:t>
            </a:r>
          </a:p>
          <a:p>
            <a:r>
              <a:rPr lang="tr-TR" sz="1600" dirty="0"/>
              <a:t>Sürdürülebilir turizmin temel ilkelerinden biri olan şeffaflık ve katılımcılık doğrultusunda Hotelimiz, tüm paydaşlarıyla etkili iletişim kanalları oluşturmaya özen göstermektedir. Bu kapsamda aşağıdaki yöntemler uygulanmaktadır:</a:t>
            </a:r>
          </a:p>
          <a:p>
            <a:endParaRPr lang="tr-TR" b="1" i="1" dirty="0"/>
          </a:p>
        </p:txBody>
      </p:sp>
    </p:spTree>
    <p:extLst>
      <p:ext uri="{BB962C8B-B14F-4D97-AF65-F5344CB8AC3E}">
        <p14:creationId xmlns:p14="http://schemas.microsoft.com/office/powerpoint/2010/main" val="511074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325A967-737E-3206-86C1-F01CFC15542F}"/>
              </a:ext>
            </a:extLst>
          </p:cNvPr>
          <p:cNvSpPr>
            <a:spLocks noGrp="1"/>
          </p:cNvSpPr>
          <p:nvPr>
            <p:ph type="title"/>
          </p:nvPr>
        </p:nvSpPr>
        <p:spPr/>
        <p:txBody>
          <a:bodyPr/>
          <a:lstStyle/>
          <a:p>
            <a:endParaRPr lang="tr-TR"/>
          </a:p>
        </p:txBody>
      </p:sp>
      <p:graphicFrame>
        <p:nvGraphicFramePr>
          <p:cNvPr id="4" name="İçerik Yer Tutucusu 3">
            <a:extLst>
              <a:ext uri="{FF2B5EF4-FFF2-40B4-BE49-F238E27FC236}">
                <a16:creationId xmlns:a16="http://schemas.microsoft.com/office/drawing/2014/main" xmlns="" id="{D536BF5C-3FB2-83AC-FDDF-89AE9F4AA5A8}"/>
              </a:ext>
            </a:extLst>
          </p:cNvPr>
          <p:cNvGraphicFramePr>
            <a:graphicFrameLocks noGrp="1"/>
          </p:cNvGraphicFramePr>
          <p:nvPr>
            <p:ph idx="1"/>
            <p:extLst>
              <p:ext uri="{D42A27DB-BD31-4B8C-83A1-F6EECF244321}">
                <p14:modId xmlns:p14="http://schemas.microsoft.com/office/powerpoint/2010/main" val="3248291141"/>
              </p:ext>
            </p:extLst>
          </p:nvPr>
        </p:nvGraphicFramePr>
        <p:xfrm>
          <a:off x="1851377" y="479654"/>
          <a:ext cx="9110133" cy="5486400"/>
        </p:xfrm>
        <a:graphic>
          <a:graphicData uri="http://schemas.openxmlformats.org/drawingml/2006/table">
            <a:tbl>
              <a:tblPr firstRow="1" bandRow="1">
                <a:tableStyleId>{5C22544A-7EE6-4342-B048-85BDC9FD1C3A}</a:tableStyleId>
              </a:tblPr>
              <a:tblGrid>
                <a:gridCol w="3036711">
                  <a:extLst>
                    <a:ext uri="{9D8B030D-6E8A-4147-A177-3AD203B41FA5}">
                      <a16:colId xmlns:a16="http://schemas.microsoft.com/office/drawing/2014/main" xmlns="" val="1709029828"/>
                    </a:ext>
                  </a:extLst>
                </a:gridCol>
                <a:gridCol w="3036711">
                  <a:extLst>
                    <a:ext uri="{9D8B030D-6E8A-4147-A177-3AD203B41FA5}">
                      <a16:colId xmlns:a16="http://schemas.microsoft.com/office/drawing/2014/main" xmlns="" val="2634262903"/>
                    </a:ext>
                  </a:extLst>
                </a:gridCol>
                <a:gridCol w="3036711">
                  <a:extLst>
                    <a:ext uri="{9D8B030D-6E8A-4147-A177-3AD203B41FA5}">
                      <a16:colId xmlns:a16="http://schemas.microsoft.com/office/drawing/2014/main" xmlns="" val="3411861255"/>
                    </a:ext>
                  </a:extLst>
                </a:gridCol>
              </a:tblGrid>
              <a:tr h="266033">
                <a:tc>
                  <a:txBody>
                    <a:bodyPr/>
                    <a:lstStyle/>
                    <a:p>
                      <a:r>
                        <a:rPr lang="tr-TR" dirty="0"/>
                        <a:t>İLETİŞİM YÖNTEMİ</a:t>
                      </a:r>
                    </a:p>
                  </a:txBody>
                  <a:tcPr/>
                </a:tc>
                <a:tc>
                  <a:txBody>
                    <a:bodyPr/>
                    <a:lstStyle/>
                    <a:p>
                      <a:r>
                        <a:rPr lang="tr-TR" dirty="0"/>
                        <a:t>HEDEF PAYDAŞ</a:t>
                      </a:r>
                    </a:p>
                  </a:txBody>
                  <a:tcPr/>
                </a:tc>
                <a:tc>
                  <a:txBody>
                    <a:bodyPr/>
                    <a:lstStyle/>
                    <a:p>
                      <a:r>
                        <a:rPr lang="tr-TR" dirty="0"/>
                        <a:t>UYGULAMA DETAYI</a:t>
                      </a:r>
                    </a:p>
                  </a:txBody>
                  <a:tcPr/>
                </a:tc>
                <a:extLst>
                  <a:ext uri="{0D108BD9-81ED-4DB2-BD59-A6C34878D82A}">
                    <a16:rowId xmlns:a16="http://schemas.microsoft.com/office/drawing/2014/main" xmlns="" val="2565084747"/>
                  </a:ext>
                </a:extLst>
              </a:tr>
              <a:tr h="465558">
                <a:tc>
                  <a:txBody>
                    <a:bodyPr/>
                    <a:lstStyle/>
                    <a:p>
                      <a:r>
                        <a:rPr lang="tr-TR" dirty="0"/>
                        <a:t>PERSONEL TOPLANTILARI</a:t>
                      </a:r>
                    </a:p>
                  </a:txBody>
                  <a:tcPr/>
                </a:tc>
                <a:tc>
                  <a:txBody>
                    <a:bodyPr/>
                    <a:lstStyle/>
                    <a:p>
                      <a:r>
                        <a:rPr lang="tr-TR" dirty="0"/>
                        <a:t>ÇALIŞANLAR</a:t>
                      </a:r>
                    </a:p>
                  </a:txBody>
                  <a:tcPr/>
                </a:tc>
                <a:tc>
                  <a:txBody>
                    <a:bodyPr/>
                    <a:lstStyle/>
                    <a:p>
                      <a:r>
                        <a:rPr lang="tr-TR" dirty="0"/>
                        <a:t>AYLIK İÇ İLETİŞİM VE EĞİTİM TOPLANTILARI</a:t>
                      </a:r>
                    </a:p>
                  </a:txBody>
                  <a:tcPr/>
                </a:tc>
                <a:extLst>
                  <a:ext uri="{0D108BD9-81ED-4DB2-BD59-A6C34878D82A}">
                    <a16:rowId xmlns:a16="http://schemas.microsoft.com/office/drawing/2014/main" xmlns="" val="3487113790"/>
                  </a:ext>
                </a:extLst>
              </a:tr>
              <a:tr h="665083">
                <a:tc>
                  <a:txBody>
                    <a:bodyPr/>
                    <a:lstStyle/>
                    <a:p>
                      <a:r>
                        <a:rPr lang="tr-TR" dirty="0"/>
                        <a:t>MEMNUNİYET ANKETLERİ</a:t>
                      </a:r>
                    </a:p>
                  </a:txBody>
                  <a:tcPr/>
                </a:tc>
                <a:tc>
                  <a:txBody>
                    <a:bodyPr/>
                    <a:lstStyle/>
                    <a:p>
                      <a:r>
                        <a:rPr lang="tr-TR" dirty="0"/>
                        <a:t>MİSAFİRLER,PERSONELLER</a:t>
                      </a:r>
                    </a:p>
                  </a:txBody>
                  <a:tcPr/>
                </a:tc>
                <a:tc>
                  <a:txBody>
                    <a:bodyPr/>
                    <a:lstStyle/>
                    <a:p>
                      <a:r>
                        <a:rPr lang="tr-TR" dirty="0"/>
                        <a:t>DİJİTAL VE YAZILI FORMLAR İLE BİRLİKTE GERİ DÖNÜŞ ALINMASI</a:t>
                      </a:r>
                    </a:p>
                  </a:txBody>
                  <a:tcPr/>
                </a:tc>
                <a:extLst>
                  <a:ext uri="{0D108BD9-81ED-4DB2-BD59-A6C34878D82A}">
                    <a16:rowId xmlns:a16="http://schemas.microsoft.com/office/drawing/2014/main" xmlns="" val="273568416"/>
                  </a:ext>
                </a:extLst>
              </a:tr>
              <a:tr h="665083">
                <a:tc>
                  <a:txBody>
                    <a:bodyPr/>
                    <a:lstStyle/>
                    <a:p>
                      <a:r>
                        <a:rPr lang="tr-TR" dirty="0"/>
                        <a:t>YEREL İŞ BİRLİĞİ GÖRÜŞMELERİ</a:t>
                      </a:r>
                    </a:p>
                  </a:txBody>
                  <a:tcPr/>
                </a:tc>
                <a:tc>
                  <a:txBody>
                    <a:bodyPr/>
                    <a:lstStyle/>
                    <a:p>
                      <a:r>
                        <a:rPr lang="tr-TR" dirty="0"/>
                        <a:t>YEREL HALK/STK</a:t>
                      </a:r>
                    </a:p>
                  </a:txBody>
                  <a:tcPr/>
                </a:tc>
                <a:tc>
                  <a:txBody>
                    <a:bodyPr/>
                    <a:lstStyle/>
                    <a:p>
                      <a:r>
                        <a:rPr lang="tr-TR" dirty="0"/>
                        <a:t>YEREL ÜRÜN KULLANIMI VE TOPLUMSAL PROJEDE İŞBİRLİĞİ</a:t>
                      </a:r>
                    </a:p>
                  </a:txBody>
                  <a:tcPr/>
                </a:tc>
                <a:extLst>
                  <a:ext uri="{0D108BD9-81ED-4DB2-BD59-A6C34878D82A}">
                    <a16:rowId xmlns:a16="http://schemas.microsoft.com/office/drawing/2014/main" xmlns="" val="3554043226"/>
                  </a:ext>
                </a:extLst>
              </a:tr>
              <a:tr h="1064133">
                <a:tc>
                  <a:txBody>
                    <a:bodyPr/>
                    <a:lstStyle/>
                    <a:p>
                      <a:r>
                        <a:rPr lang="tr-TR" dirty="0"/>
                        <a:t>TEDARİKÇİ TOPLANTILARI</a:t>
                      </a:r>
                    </a:p>
                  </a:txBody>
                  <a:tcPr/>
                </a:tc>
                <a:tc>
                  <a:txBody>
                    <a:bodyPr/>
                    <a:lstStyle/>
                    <a:p>
                      <a:r>
                        <a:rPr lang="tr-TR" dirty="0"/>
                        <a:t>TEDARİKÇİLER</a:t>
                      </a:r>
                    </a:p>
                  </a:txBody>
                  <a:tcPr/>
                </a:tc>
                <a:tc>
                  <a:txBody>
                    <a:bodyPr/>
                    <a:lstStyle/>
                    <a:p>
                      <a:r>
                        <a:rPr lang="tr-TR" dirty="0"/>
                        <a:t>SÜRDÜRÜLEBİLİR SATIN ALMA KRİTERLERİ DOĞRULTUSUNDA YILDA EN AZ 1 GÖRÜŞME</a:t>
                      </a:r>
                    </a:p>
                    <a:p>
                      <a:endParaRPr lang="tr-TR" dirty="0"/>
                    </a:p>
                  </a:txBody>
                  <a:tcPr/>
                </a:tc>
                <a:extLst>
                  <a:ext uri="{0D108BD9-81ED-4DB2-BD59-A6C34878D82A}">
                    <a16:rowId xmlns:a16="http://schemas.microsoft.com/office/drawing/2014/main" xmlns="" val="783020755"/>
                  </a:ext>
                </a:extLst>
              </a:tr>
              <a:tr h="864608">
                <a:tc>
                  <a:txBody>
                    <a:bodyPr/>
                    <a:lstStyle/>
                    <a:p>
                      <a:r>
                        <a:rPr lang="tr-TR" dirty="0"/>
                        <a:t>RESMİ YAZIŞMALAR VE RAPORLAMALAR</a:t>
                      </a:r>
                    </a:p>
                  </a:txBody>
                  <a:tcPr/>
                </a:tc>
                <a:tc>
                  <a:txBody>
                    <a:bodyPr/>
                    <a:lstStyle/>
                    <a:p>
                      <a:r>
                        <a:rPr lang="tr-TR" dirty="0"/>
                        <a:t>KAMU KURUMLARI</a:t>
                      </a:r>
                    </a:p>
                  </a:txBody>
                  <a:tcPr/>
                </a:tc>
                <a:tc>
                  <a:txBody>
                    <a:bodyPr/>
                    <a:lstStyle/>
                    <a:p>
                      <a:r>
                        <a:rPr lang="tr-TR" dirty="0"/>
                        <a:t>YASAL BİLDİRİMLER,RUHSATLAR,SÜRDÜRÜLEBİLİRLİK RAPORLARI</a:t>
                      </a:r>
                    </a:p>
                  </a:txBody>
                  <a:tcPr/>
                </a:tc>
                <a:extLst>
                  <a:ext uri="{0D108BD9-81ED-4DB2-BD59-A6C34878D82A}">
                    <a16:rowId xmlns:a16="http://schemas.microsoft.com/office/drawing/2014/main" xmlns="" val="2927825084"/>
                  </a:ext>
                </a:extLst>
              </a:tr>
            </a:tbl>
          </a:graphicData>
        </a:graphic>
      </p:graphicFrame>
    </p:spTree>
    <p:extLst>
      <p:ext uri="{BB962C8B-B14F-4D97-AF65-F5344CB8AC3E}">
        <p14:creationId xmlns:p14="http://schemas.microsoft.com/office/powerpoint/2010/main" val="2830999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05F12E2B-5977-CE89-98D8-4A644C03FF27}"/>
              </a:ext>
            </a:extLst>
          </p:cNvPr>
          <p:cNvSpPr>
            <a:spLocks noGrp="1"/>
          </p:cNvSpPr>
          <p:nvPr>
            <p:ph idx="1"/>
          </p:nvPr>
        </p:nvSpPr>
        <p:spPr>
          <a:xfrm>
            <a:off x="838200" y="2075744"/>
            <a:ext cx="10515600" cy="4351338"/>
          </a:xfrm>
        </p:spPr>
        <p:txBody>
          <a:bodyPr>
            <a:normAutofit/>
          </a:bodyPr>
          <a:lstStyle/>
          <a:p>
            <a:r>
              <a:rPr lang="tr-TR" sz="1800" dirty="0"/>
              <a:t>Hotelimiz, sürdürülebilirlikle ilgili olarak, Türkiye Sürdürülebilir Turizm Programı’nın yükümlülüklerini yerine getireceğini ve sürdürülebilirlik performansının artırılması için sürdürülebilir yönetim sisteminin sürekli iyileştirilmesiyle ilgili her türlü mevzuatı yakından takip ederek Sektörün durumu, çevresel, toplumsal, teknolojik, ekonomik ve kültürel riskler, yasal yükümlülüklerden kaynaklı değişiklikler ve güncellemelerden kaynaklı yönetim sistemimizi sürekli gözden geçirmeyi ve gerekli durumlarda sistem ve politikaları güncellemeyi taahhüt eder. Sürdürülebilirliği, temel alarak; Demir Hotel olarak üstümüze düşen görevleri layığıyla yerine getirerek, ekonomik, çevresel ve sosyal faktörleri de göz önüne alarak, ve bu alanlarda çalışmalar yaparak hem sürdürülebilir hizmet verebilmeyi hem de gelecek nesillere daha iyi bir yaşam olanağı bırakmayı hedeflemekteyiz. Sürdürülebilirlik çalışmaları, Otel Yönetimleri koordinasyonunda olup, bu alandaki faaliyetlerimiz ve performansımızın değerlendirmesi daima paydaşlarımızın beklenti ve görüşlerine açıktır.</a:t>
            </a:r>
          </a:p>
        </p:txBody>
      </p:sp>
      <p:pic>
        <p:nvPicPr>
          <p:cNvPr id="2050" name="Picture 2" descr="TEMA, Türkiye Erozyonla Mücadele, Ağaçlandırma ve Doğal ...">
            <a:extLst>
              <a:ext uri="{FF2B5EF4-FFF2-40B4-BE49-F238E27FC236}">
                <a16:creationId xmlns:a16="http://schemas.microsoft.com/office/drawing/2014/main" xmlns="" id="{4935A455-B7CE-1643-0A0B-A7D7A8FA60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4222" y="579997"/>
            <a:ext cx="3847341" cy="1044898"/>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a:extLst>
              <a:ext uri="{FF2B5EF4-FFF2-40B4-BE49-F238E27FC236}">
                <a16:creationId xmlns:a16="http://schemas.microsoft.com/office/drawing/2014/main" xmlns="" id="{0EEA4FC3-BF66-27DC-B47F-AE4701F897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65125"/>
            <a:ext cx="2111022" cy="1259770"/>
          </a:xfrm>
          <a:prstGeom prst="rect">
            <a:avLst/>
          </a:prstGeom>
        </p:spPr>
      </p:pic>
    </p:spTree>
    <p:extLst>
      <p:ext uri="{BB962C8B-B14F-4D97-AF65-F5344CB8AC3E}">
        <p14:creationId xmlns:p14="http://schemas.microsoft.com/office/powerpoint/2010/main" val="4061099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D32016F1-0BC6-7389-085C-40534A045EE8}"/>
              </a:ext>
            </a:extLst>
          </p:cNvPr>
          <p:cNvSpPr>
            <a:spLocks noGrp="1"/>
          </p:cNvSpPr>
          <p:nvPr>
            <p:ph type="title"/>
          </p:nvPr>
        </p:nvSpPr>
        <p:spPr/>
        <p:txBody>
          <a:bodyPr>
            <a:normAutofit fontScale="90000"/>
          </a:bodyPr>
          <a:lstStyle/>
          <a:p>
            <a:r>
              <a:rPr lang="tr-TR" sz="3600" b="1" i="1" dirty="0"/>
              <a:t>Paydaş Katılımının Sürdürülebilirlik Üzerindeki Etkisi </a:t>
            </a:r>
          </a:p>
        </p:txBody>
      </p:sp>
      <p:sp>
        <p:nvSpPr>
          <p:cNvPr id="3" name="İçerik Yer Tutucusu 2">
            <a:extLst>
              <a:ext uri="{FF2B5EF4-FFF2-40B4-BE49-F238E27FC236}">
                <a16:creationId xmlns:a16="http://schemas.microsoft.com/office/drawing/2014/main" xmlns="" id="{95318CE9-DB30-71FA-878D-19DC404566AD}"/>
              </a:ext>
            </a:extLst>
          </p:cNvPr>
          <p:cNvSpPr>
            <a:spLocks noGrp="1"/>
          </p:cNvSpPr>
          <p:nvPr>
            <p:ph idx="1"/>
          </p:nvPr>
        </p:nvSpPr>
        <p:spPr/>
        <p:txBody>
          <a:bodyPr>
            <a:normAutofit fontScale="62500" lnSpcReduction="20000"/>
          </a:bodyPr>
          <a:lstStyle/>
          <a:p>
            <a:r>
              <a:rPr lang="tr-TR" dirty="0"/>
              <a:t>Paydaşlardan gelen geri bildirimler sürdürülebilirlik performansının iyileştirilmesinde temel veri kaynağı olarak değerlendirilmektedir. Özellikle çalışan memnuniyet anketleri, misafir geri bildirimleri ve tedarikçi değerlendirme formları aracılığıyla aşağıdaki alanlarda gelişim sağlanmıştır:</a:t>
            </a:r>
          </a:p>
          <a:p>
            <a:r>
              <a:rPr lang="tr-TR" dirty="0"/>
              <a:t>Enerji ve su tasarrufu uygulamalarında iyileştirmeler </a:t>
            </a:r>
          </a:p>
          <a:p>
            <a:r>
              <a:rPr lang="tr-TR" dirty="0"/>
              <a:t> Yerel ürün kullanım oranının artırılması </a:t>
            </a:r>
          </a:p>
          <a:p>
            <a:r>
              <a:rPr lang="tr-TR" dirty="0"/>
              <a:t>Atık ayrıştırma ve geri dönüşüm oranlarında artış </a:t>
            </a:r>
          </a:p>
          <a:p>
            <a:r>
              <a:rPr lang="tr-TR" dirty="0"/>
              <a:t> Personel eğitim içeriklerinin genişletilmesi </a:t>
            </a:r>
          </a:p>
          <a:p>
            <a:r>
              <a:rPr lang="tr-TR" dirty="0"/>
              <a:t>Topluma açık sosyal sorumluluk projelerinin başlatılması</a:t>
            </a:r>
          </a:p>
          <a:p>
            <a:pPr marL="0" indent="0">
              <a:buNone/>
            </a:pPr>
            <a:r>
              <a:rPr lang="tr-TR" dirty="0"/>
              <a:t>Svalinn Hotel sürdürülebilir turizmi bir bütün olarak görmekte ve tüm paydaşlarıyla birlikte bu süreci yönetmektedir. Paydaş iletişim stratejileri düzenli olarak gözden geçirilmekte; şeffaf, katılımcı ve kapsayıcı bir yaklaşım benimsenmektedir.</a:t>
            </a:r>
          </a:p>
          <a:p>
            <a:pPr marL="0" indent="0">
              <a:buNone/>
            </a:pPr>
            <a:r>
              <a:rPr lang="tr-TR" dirty="0"/>
              <a:t>Bu doğrultuda, otelimiz yalnızca çevresel değil, sosyal sürdürülebilirlik alanında da güçlü bir paydaş entegrasyonu sağlamış bulunmaktadır.</a:t>
            </a:r>
          </a:p>
        </p:txBody>
      </p:sp>
    </p:spTree>
    <p:extLst>
      <p:ext uri="{BB962C8B-B14F-4D97-AF65-F5344CB8AC3E}">
        <p14:creationId xmlns:p14="http://schemas.microsoft.com/office/powerpoint/2010/main" val="2306654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25F3E53-3A73-D7F6-ABA6-932CFFEF7E93}"/>
              </a:ext>
            </a:extLst>
          </p:cNvPr>
          <p:cNvSpPr>
            <a:spLocks noGrp="1"/>
          </p:cNvSpPr>
          <p:nvPr>
            <p:ph type="title"/>
          </p:nvPr>
        </p:nvSpPr>
        <p:spPr/>
        <p:txBody>
          <a:bodyPr>
            <a:normAutofit fontScale="90000"/>
          </a:bodyPr>
          <a:lstStyle/>
          <a:p>
            <a:r>
              <a:rPr lang="tr-TR" sz="3600" b="1" i="1" dirty="0"/>
              <a:t>PERSONEL HAYATI VE SÜRDÜRÜLEBİLİRLİK YAKLAŞIMI</a:t>
            </a:r>
          </a:p>
        </p:txBody>
      </p:sp>
      <p:sp>
        <p:nvSpPr>
          <p:cNvPr id="3" name="İçerik Yer Tutucusu 2">
            <a:extLst>
              <a:ext uri="{FF2B5EF4-FFF2-40B4-BE49-F238E27FC236}">
                <a16:creationId xmlns:a16="http://schemas.microsoft.com/office/drawing/2014/main" xmlns="" id="{0060E65B-BBA0-262E-5AAE-DBFFBDD64F66}"/>
              </a:ext>
            </a:extLst>
          </p:cNvPr>
          <p:cNvSpPr>
            <a:spLocks noGrp="1"/>
          </p:cNvSpPr>
          <p:nvPr>
            <p:ph idx="1"/>
          </p:nvPr>
        </p:nvSpPr>
        <p:spPr/>
        <p:txBody>
          <a:bodyPr>
            <a:normAutofit fontScale="62500" lnSpcReduction="20000"/>
          </a:bodyPr>
          <a:lstStyle/>
          <a:p>
            <a:r>
              <a:rPr lang="tr-TR" b="1" i="1" dirty="0"/>
              <a:t>Genel Yaklaşım</a:t>
            </a:r>
          </a:p>
          <a:p>
            <a:r>
              <a:rPr lang="tr-TR" dirty="0"/>
              <a:t>Hotelimiz, çalışanlarını en değerli iç paydaşları olarak kabul eder ve sürdürülebilir turizmin sosyal boyutunu “insan odaklı yönetim” anlayışıyla ele alır. Tüm personelin fiziksel, sosyal ve psikolojik refahı gözetilmekte; adil, güvenli ve gelişime açık bir çalışma ortamı sağlamaktadır. </a:t>
            </a:r>
          </a:p>
          <a:p>
            <a:r>
              <a:rPr lang="tr-TR" b="1" i="1" dirty="0"/>
              <a:t>Çalışma Koşulları ve Yasal Haklar</a:t>
            </a:r>
          </a:p>
          <a:p>
            <a:r>
              <a:rPr lang="tr-TR" dirty="0"/>
              <a:t>Tüm personellerimiz, 4857 sayılı İş Kanunu’nun ilgili hükümlerine uygun resmî ve sigortalı olarak çalıştırılmaktadır. </a:t>
            </a:r>
          </a:p>
          <a:p>
            <a:r>
              <a:rPr lang="tr-TR" dirty="0"/>
              <a:t> Personellerimize 5510 Sayılı Sosyal Sigortalar ve Genel Sağlık Sigortası kanununa ve 6331 Sayılı İş Sağlığı ve Güvenliği Kanununa uygun ve ilgili SGK mevzuatına uygun çalışma saatleri ve mesai düzeni uygulanmaktadır. </a:t>
            </a:r>
          </a:p>
          <a:p>
            <a:r>
              <a:rPr lang="tr-TR" dirty="0"/>
              <a:t> Personellerimizin, hak edişleri, Yıllık izin, haftalık dinlenme, fazla mesai ödemeleri, annelik hakları ve sosyal yardımlar eksiksiz yerine getirilir. </a:t>
            </a:r>
          </a:p>
          <a:p>
            <a:r>
              <a:rPr lang="tr-TR" dirty="0"/>
              <a:t> Tüm çalışanlarımızın Görev Tanımı yapılıp, yazılı bildirilerek sorumluluk alanları belirlenmektedir.</a:t>
            </a:r>
          </a:p>
          <a:p>
            <a:r>
              <a:rPr lang="tr-TR" dirty="0"/>
              <a:t> Personellerimizin özlük dosyaları, sözleşmeleri ve bordroları düzenli olarak güncellenmektedir.</a:t>
            </a:r>
            <a:endParaRPr lang="tr-TR" b="1" i="1" dirty="0"/>
          </a:p>
        </p:txBody>
      </p:sp>
    </p:spTree>
    <p:extLst>
      <p:ext uri="{BB962C8B-B14F-4D97-AF65-F5344CB8AC3E}">
        <p14:creationId xmlns:p14="http://schemas.microsoft.com/office/powerpoint/2010/main" val="735097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ADF7C84-92E1-1B20-24B5-4AE2C3E5C821}"/>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xmlns="" id="{1E33D417-BCD0-C890-7203-2CA67BD18778}"/>
              </a:ext>
            </a:extLst>
          </p:cNvPr>
          <p:cNvSpPr>
            <a:spLocks noGrp="1"/>
          </p:cNvSpPr>
          <p:nvPr>
            <p:ph idx="1"/>
          </p:nvPr>
        </p:nvSpPr>
        <p:spPr/>
        <p:txBody>
          <a:bodyPr/>
          <a:lstStyle/>
          <a:p>
            <a:r>
              <a:rPr lang="tr-TR" b="1" i="1" dirty="0"/>
              <a:t>Eğitim ve Gelişim </a:t>
            </a:r>
          </a:p>
          <a:p>
            <a:r>
              <a:rPr lang="tr-TR" dirty="0"/>
              <a:t>Hotelimiz, personelin mesleki gelişimini desteklemekte ve gerek sürdürülebilirlik bilincinin artırılmasına yönelik gerekse iş hayatına yönelik çeşitli eğitimler sunmaktadır: Personellerimiz tüm eğitim materyallerimize ücretsiz ve açık bir şekilde erişebilmektedir. Eğitim planımız, gerekli görülmesi halinde; yasal mevzuat ve yükümlülükler ışığında ve personellerimizin ihtiyacına göre yeniden revize edilmektedir</a:t>
            </a:r>
          </a:p>
          <a:p>
            <a:endParaRPr lang="tr-TR" b="1" i="1" dirty="0"/>
          </a:p>
        </p:txBody>
      </p:sp>
    </p:spTree>
    <p:extLst>
      <p:ext uri="{BB962C8B-B14F-4D97-AF65-F5344CB8AC3E}">
        <p14:creationId xmlns:p14="http://schemas.microsoft.com/office/powerpoint/2010/main" val="38180808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704FBF6-3B72-8B83-B0BA-0BB30208B14E}"/>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C86CEEE0-3D3D-2FCE-E337-0016D4E5EE4A}"/>
              </a:ext>
            </a:extLst>
          </p:cNvPr>
          <p:cNvPicPr>
            <a:picLocks noGrp="1" noChangeAspect="1"/>
          </p:cNvPicPr>
          <p:nvPr>
            <p:ph idx="1"/>
          </p:nvPr>
        </p:nvPicPr>
        <p:blipFill>
          <a:blip r:embed="rId2"/>
          <a:stretch>
            <a:fillRect/>
          </a:stretch>
        </p:blipFill>
        <p:spPr>
          <a:xfrm>
            <a:off x="1738488" y="1195763"/>
            <a:ext cx="8286045" cy="4466473"/>
          </a:xfrm>
          <a:prstGeom prst="rect">
            <a:avLst/>
          </a:prstGeom>
        </p:spPr>
      </p:pic>
    </p:spTree>
    <p:extLst>
      <p:ext uri="{BB962C8B-B14F-4D97-AF65-F5344CB8AC3E}">
        <p14:creationId xmlns:p14="http://schemas.microsoft.com/office/powerpoint/2010/main" val="600988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EF7BA53-75FC-0668-31E5-7A5018121D6A}"/>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EA4EE0FB-0D0D-7722-EE00-2D5F5987AAFE}"/>
              </a:ext>
            </a:extLst>
          </p:cNvPr>
          <p:cNvSpPr>
            <a:spLocks noGrp="1"/>
          </p:cNvSpPr>
          <p:nvPr>
            <p:ph idx="1"/>
          </p:nvPr>
        </p:nvSpPr>
        <p:spPr/>
        <p:txBody>
          <a:bodyPr>
            <a:normAutofit fontScale="70000" lnSpcReduction="20000"/>
          </a:bodyPr>
          <a:lstStyle/>
          <a:p>
            <a:r>
              <a:rPr lang="tr-TR" b="1" i="1" dirty="0"/>
              <a:t>Personel Yönetim ve Geri Bildirim </a:t>
            </a:r>
          </a:p>
          <a:p>
            <a:r>
              <a:rPr lang="tr-TR" dirty="0"/>
              <a:t>Çalışanların öneri ve şikâyetlerini iletebilecekleri gizli bildirim kutuları ve doğrudan iletişim kanalları mevcuttur. </a:t>
            </a:r>
          </a:p>
          <a:p>
            <a:r>
              <a:rPr lang="tr-TR" dirty="0"/>
              <a:t> Yılda en az bir kez personel memnuniyet anketi uygulanır ve sonuçlar yönetsel aksiyonlara dönüştürülür. </a:t>
            </a:r>
          </a:p>
          <a:p>
            <a:r>
              <a:rPr lang="tr-TR" dirty="0"/>
              <a:t>Terfi, ödül ve takdir sistemi ile çalışan motivasyonu desteklenmektedir. </a:t>
            </a:r>
          </a:p>
          <a:p>
            <a:r>
              <a:rPr lang="tr-TR" dirty="0"/>
              <a:t> Ortak dinlenme alanları, sosyal etkinlikler ve kutlama organizasyonları (bayramlar, doğum günleri vb.) düzenlenmektedir. </a:t>
            </a:r>
          </a:p>
          <a:p>
            <a:r>
              <a:rPr lang="tr-TR" dirty="0"/>
              <a:t> Personelin duygusal ve psikolojik refahını desteklemek amacıyla gönüllü danışmanlık ve rehberlik desteği alınmaktadır. </a:t>
            </a:r>
          </a:p>
          <a:p>
            <a:r>
              <a:rPr lang="tr-TR" dirty="0"/>
              <a:t> Toplumsal cinsiyet eşitliği, ayrımcılıkla mücadele ve taciz karşıtı politikalar açıkça tanımlanmış ve çalışanlara duyurulmuştur.</a:t>
            </a:r>
            <a:endParaRPr lang="tr-TR" b="1" i="1" dirty="0"/>
          </a:p>
        </p:txBody>
      </p:sp>
    </p:spTree>
    <p:extLst>
      <p:ext uri="{BB962C8B-B14F-4D97-AF65-F5344CB8AC3E}">
        <p14:creationId xmlns:p14="http://schemas.microsoft.com/office/powerpoint/2010/main" val="1684368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E621B51-13CD-7A50-0C5E-BDBB8B76A712}"/>
              </a:ext>
            </a:extLst>
          </p:cNvPr>
          <p:cNvSpPr>
            <a:spLocks noGrp="1"/>
          </p:cNvSpPr>
          <p:nvPr>
            <p:ph type="title"/>
          </p:nvPr>
        </p:nvSpPr>
        <p:spPr/>
        <p:txBody>
          <a:bodyPr>
            <a:normAutofit/>
          </a:bodyPr>
          <a:lstStyle/>
          <a:p>
            <a:r>
              <a:rPr lang="tr-TR" sz="3600" b="1" i="1" dirty="0"/>
              <a:t>ERİŞİLEBİLİRLİK</a:t>
            </a:r>
          </a:p>
        </p:txBody>
      </p:sp>
      <p:sp>
        <p:nvSpPr>
          <p:cNvPr id="3" name="İçerik Yer Tutucusu 2">
            <a:extLst>
              <a:ext uri="{FF2B5EF4-FFF2-40B4-BE49-F238E27FC236}">
                <a16:creationId xmlns:a16="http://schemas.microsoft.com/office/drawing/2014/main" xmlns="" id="{34FF503A-C599-7D90-5B0F-ADBD8EB2FD08}"/>
              </a:ext>
            </a:extLst>
          </p:cNvPr>
          <p:cNvSpPr>
            <a:spLocks noGrp="1"/>
          </p:cNvSpPr>
          <p:nvPr>
            <p:ph idx="1"/>
          </p:nvPr>
        </p:nvSpPr>
        <p:spPr/>
        <p:txBody>
          <a:bodyPr>
            <a:normAutofit fontScale="55000" lnSpcReduction="20000"/>
          </a:bodyPr>
          <a:lstStyle/>
          <a:p>
            <a:pPr marL="0" indent="0">
              <a:buNone/>
            </a:pPr>
            <a:r>
              <a:rPr lang="tr-TR" dirty="0"/>
              <a:t>Svalinn Hotel olarak, sürdürülebilir turizmin kapsayıcı ve eşitlikçi yaklaşımına gönülden bağlıyız. Bu kapsamda, engelli bireylerin tesisimize tam, bağımsız ve güvenli şekilde erişebilmesini sağlamak amacıyla hizmet verdiğimiz günden beri, fiziksel ve teknik düzenlemeleri gerçekleştirmiş, gerekli durumlarda iyileştirmiş bulunmaktayız.</a:t>
            </a:r>
          </a:p>
          <a:p>
            <a:pPr marL="0" indent="0">
              <a:buNone/>
            </a:pPr>
            <a:r>
              <a:rPr lang="tr-TR" dirty="0"/>
              <a:t> Engelli misafirlerimizin kendilerini güvende, özgür ve konforlu hissetmeleri için otelimizde erişilebilirlik standartlarına uygun bir altyapımız mevcuttur. </a:t>
            </a:r>
          </a:p>
          <a:p>
            <a:pPr marL="0" indent="0">
              <a:buNone/>
            </a:pPr>
            <a:r>
              <a:rPr lang="tr-TR" b="1" i="1" dirty="0"/>
              <a:t>Fiziksel Erişilebilirlik Düzenlemeleri</a:t>
            </a:r>
          </a:p>
          <a:p>
            <a:pPr marL="0" indent="0">
              <a:buNone/>
            </a:pPr>
            <a:r>
              <a:rPr lang="tr-TR" b="1" i="1" dirty="0"/>
              <a:t>Erişilebilir Oda: </a:t>
            </a:r>
            <a:r>
              <a:rPr lang="tr-TR" dirty="0"/>
              <a:t>Otelimizde, fiziksel engelli bireylerin kullanımına özel olarak tahsis edilmiş 2 adet tam erişilebilir oda bulunmaktadır.</a:t>
            </a:r>
          </a:p>
          <a:p>
            <a:pPr marL="0" indent="0">
              <a:buNone/>
            </a:pPr>
            <a:r>
              <a:rPr lang="tr-TR" b="1" i="1" dirty="0"/>
              <a:t>Bu odada;</a:t>
            </a:r>
          </a:p>
          <a:p>
            <a:pPr marL="0" indent="0">
              <a:buNone/>
            </a:pPr>
            <a:r>
              <a:rPr lang="tr-TR" dirty="0"/>
              <a:t>Acil durum ipi (banyo ve yatak yanında), </a:t>
            </a:r>
          </a:p>
          <a:p>
            <a:pPr marL="0" indent="0">
              <a:buNone/>
            </a:pPr>
            <a:r>
              <a:rPr lang="tr-TR" dirty="0"/>
              <a:t> Yastık altı titreşimli ikaz cihazı, </a:t>
            </a:r>
          </a:p>
          <a:p>
            <a:pPr marL="0" indent="0">
              <a:buNone/>
            </a:pPr>
            <a:r>
              <a:rPr lang="tr-TR" dirty="0"/>
              <a:t>Flaşörlü yangın uyarı sistemi mevcuttur.</a:t>
            </a:r>
          </a:p>
          <a:p>
            <a:pPr marL="0" indent="0">
              <a:buNone/>
            </a:pPr>
            <a:r>
              <a:rPr lang="tr-TR" dirty="0"/>
              <a:t> Oda içi mobilyalar tekerlekli sandalye hareketine uygun şekilde konumlandırılmıştır</a:t>
            </a:r>
            <a:endParaRPr lang="tr-TR" b="1" i="1" dirty="0"/>
          </a:p>
        </p:txBody>
      </p:sp>
    </p:spTree>
    <p:extLst>
      <p:ext uri="{BB962C8B-B14F-4D97-AF65-F5344CB8AC3E}">
        <p14:creationId xmlns:p14="http://schemas.microsoft.com/office/powerpoint/2010/main" val="6682189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44362FA-D37B-A0B6-B19C-F6C085F70737}"/>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C542F224-6B44-060F-F15D-5931D3E04151}"/>
              </a:ext>
            </a:extLst>
          </p:cNvPr>
          <p:cNvSpPr>
            <a:spLocks noGrp="1"/>
          </p:cNvSpPr>
          <p:nvPr>
            <p:ph idx="1"/>
          </p:nvPr>
        </p:nvSpPr>
        <p:spPr/>
        <p:txBody>
          <a:bodyPr>
            <a:normAutofit fontScale="55000" lnSpcReduction="20000"/>
          </a:bodyPr>
          <a:lstStyle/>
          <a:p>
            <a:r>
              <a:rPr lang="tr-TR" dirty="0"/>
              <a:t>Tesis girişimizde ve ortak alan geçişlerinde engel gruplarına uygun rampalar yer almaktadır. Rampalar kaymaz yüzeyli ve uygun eğimlidir. </a:t>
            </a:r>
          </a:p>
          <a:p>
            <a:r>
              <a:rPr lang="tr-TR" dirty="0"/>
              <a:t>Asansörlerimiz tekerlekli sandalye geçişine uygun ölçülere sahiptir. Kontrol düğmeleri erişim yüksekliğine uygundur ve görsel yönlendirme mevcuttur.</a:t>
            </a:r>
          </a:p>
          <a:p>
            <a:r>
              <a:rPr lang="tr-TR" dirty="0"/>
              <a:t>Resepsiyon, restoran, lobi ve tuvalet alanlarında engelli kullanımına uygun düzenlemeler yapılmıştır. Kapı geçişleri, döşeme malzemeleri ve lavabolar ulusal yönetmeliklere uygundur.</a:t>
            </a:r>
          </a:p>
          <a:p>
            <a:r>
              <a:rPr lang="tr-TR" dirty="0"/>
              <a:t>Resepsiyon ve ön büro personelimiz, erişilebilir misafir hizmetleri konusunda eğitim almıştır. </a:t>
            </a:r>
          </a:p>
          <a:p>
            <a:r>
              <a:rPr lang="tr-TR" dirty="0"/>
              <a:t>Engelli bireylerin otele girişlerinden itibaren ihtiyaç duyabileceği destekler konusunda hazır personel görevlendirilir.</a:t>
            </a:r>
          </a:p>
          <a:p>
            <a:r>
              <a:rPr lang="tr-TR" dirty="0"/>
              <a:t>Otel web sitemizde, erişilebilirlik düzenlemelerimize dair açık bilgilendirme yer almaktadır.</a:t>
            </a:r>
          </a:p>
          <a:p>
            <a:pPr marL="0" indent="0">
              <a:buNone/>
            </a:pPr>
            <a:r>
              <a:rPr lang="tr-TR" dirty="0"/>
              <a:t>Svalinn hotel olarak, tüm misafirlerimize eşit ve bağımsız hizmet sunmayı bir hak değil, sorumluluk olarak görüyoruz. Engelli bireylerin tüm tesis alanlarımızdan engelsiz şekilde faydalanabilmesi, sunduğumuz hizmetin kalitesini ve kapsayıcılığını güçlendirmektedir.</a:t>
            </a:r>
          </a:p>
          <a:p>
            <a:r>
              <a:rPr lang="tr-TR" sz="4600" b="1" i="1" dirty="0"/>
              <a:t>Erişilebilirlik, sadece bir fiziksel düzenleme değil, bizim için empati ve insan onuruna saygı anlayışının bir parçasıdır.</a:t>
            </a:r>
          </a:p>
        </p:txBody>
      </p:sp>
    </p:spTree>
    <p:extLst>
      <p:ext uri="{BB962C8B-B14F-4D97-AF65-F5344CB8AC3E}">
        <p14:creationId xmlns:p14="http://schemas.microsoft.com/office/powerpoint/2010/main" val="39088569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DEEE03F-7501-FC7C-FC2F-5A958B35093D}"/>
              </a:ext>
            </a:extLst>
          </p:cNvPr>
          <p:cNvSpPr>
            <a:spLocks noGrp="1"/>
          </p:cNvSpPr>
          <p:nvPr>
            <p:ph type="title"/>
          </p:nvPr>
        </p:nvSpPr>
        <p:spPr/>
        <p:txBody>
          <a:bodyPr>
            <a:normAutofit/>
          </a:bodyPr>
          <a:lstStyle/>
          <a:p>
            <a:r>
              <a:rPr lang="tr-TR" sz="3600" b="1" i="1" dirty="0"/>
              <a:t>SATIN ALMA</a:t>
            </a:r>
          </a:p>
        </p:txBody>
      </p:sp>
      <p:sp>
        <p:nvSpPr>
          <p:cNvPr id="3" name="İçerik Yer Tutucusu 2">
            <a:extLst>
              <a:ext uri="{FF2B5EF4-FFF2-40B4-BE49-F238E27FC236}">
                <a16:creationId xmlns:a16="http://schemas.microsoft.com/office/drawing/2014/main" xmlns="" id="{C8F28A8B-74F8-ACC4-358A-EECE8A9622EF}"/>
              </a:ext>
            </a:extLst>
          </p:cNvPr>
          <p:cNvSpPr>
            <a:spLocks noGrp="1"/>
          </p:cNvSpPr>
          <p:nvPr>
            <p:ph idx="1"/>
          </p:nvPr>
        </p:nvSpPr>
        <p:spPr>
          <a:xfrm>
            <a:off x="838200" y="1859492"/>
            <a:ext cx="10515600" cy="4351338"/>
          </a:xfrm>
        </p:spPr>
        <p:txBody>
          <a:bodyPr>
            <a:normAutofit fontScale="77500" lnSpcReduction="20000"/>
          </a:bodyPr>
          <a:lstStyle/>
          <a:p>
            <a:pPr marL="0" indent="0">
              <a:buNone/>
            </a:pPr>
            <a:r>
              <a:rPr lang="tr-TR" dirty="0"/>
              <a:t>Svalinn Hotel olarak satın alma süreçlerimizi yalnızca fiyat ve kalite odaklı değil, aynı zamanda çevresel, etik ve toplumsal etkileri gözeterek yürütmeyi taahhüt ediyoruz. Sürdürülebilir turizmin temel ilkeleri doğrultusunda; satın alma kararlarımızda yerellik, doğaya duyarlılık, uzun ömürlülük ve sosyal sorumluluk ilkeleri ön planda tutulmaktadır</a:t>
            </a:r>
          </a:p>
          <a:p>
            <a:pPr marL="0" indent="0">
              <a:buNone/>
            </a:pPr>
            <a:r>
              <a:rPr lang="tr-TR" dirty="0"/>
              <a:t>Satın alma faaliyetlerimiz aşağıdaki temel ilkelere dayanır:</a:t>
            </a:r>
          </a:p>
          <a:p>
            <a:pPr marL="0" indent="0">
              <a:buNone/>
            </a:pPr>
            <a:r>
              <a:rPr lang="tr-TR" b="1" i="1" dirty="0"/>
              <a:t>Yerel Ürün ve Tedarikçilerin Önceliklendirilmesi:</a:t>
            </a:r>
            <a:r>
              <a:rPr lang="tr-TR" dirty="0"/>
              <a:t> İzmir  ve çevresindeki yerel üreticilerden alım yapılarak bölge ekonomisine katkı sağlanması hedeflenmektedir. </a:t>
            </a:r>
          </a:p>
          <a:p>
            <a:pPr marL="0" indent="0">
              <a:buNone/>
            </a:pPr>
            <a:r>
              <a:rPr lang="tr-TR" b="1" i="1" dirty="0"/>
              <a:t>Doğa Dostu Ürün Tercihi: </a:t>
            </a:r>
            <a:r>
              <a:rPr lang="tr-TR" dirty="0"/>
              <a:t>Geri dönüştürülebilir, enerji verimli, çevreye zararı düşük veya doğa dostu sertifikalı ürünler tercih edilmektedir.</a:t>
            </a:r>
          </a:p>
          <a:p>
            <a:pPr marL="0" indent="0">
              <a:buNone/>
            </a:pPr>
            <a:r>
              <a:rPr lang="tr-TR" b="1" i="1" dirty="0"/>
              <a:t>Uzun Ömürlü ve Onarılabilir Ekipman Seçimi: </a:t>
            </a:r>
            <a:r>
              <a:rPr lang="tr-TR" dirty="0"/>
              <a:t>Kullan-at ürünler yerine dayanıklı, onarılabilir ve enerji verimliliği yüksek ürünler tercih edilir. </a:t>
            </a:r>
          </a:p>
          <a:p>
            <a:pPr marL="0" indent="0">
              <a:buNone/>
            </a:pPr>
            <a:r>
              <a:rPr lang="tr-TR" b="1" i="1" dirty="0"/>
              <a:t>Adil Ticaret ve Etik Üretim </a:t>
            </a:r>
            <a:r>
              <a:rPr lang="tr-TR" b="1" i="1" dirty="0" err="1"/>
              <a:t>İlkeleri:</a:t>
            </a:r>
            <a:r>
              <a:rPr lang="tr-TR" dirty="0" err="1"/>
              <a:t>İnsan</a:t>
            </a:r>
            <a:r>
              <a:rPr lang="tr-TR" dirty="0"/>
              <a:t> haklarına saygılı, adil ücret ve çalışma koşullarına sahip üreticilerle çalışmaya özen gösterilir.</a:t>
            </a:r>
          </a:p>
          <a:p>
            <a:pPr marL="0" indent="0">
              <a:buNone/>
            </a:pPr>
            <a:r>
              <a:rPr lang="tr-TR" b="1" i="1" dirty="0"/>
              <a:t>Kimyasal ve Ambalaj Duyarlılığı: </a:t>
            </a:r>
            <a:r>
              <a:rPr lang="tr-TR" dirty="0"/>
              <a:t>Zararlı kimyasal içeren temizlik ürünleri yerine çevre dostu ürünler tercih edilir; fazla ambalaj kullanımından kaçınılır. </a:t>
            </a:r>
          </a:p>
          <a:p>
            <a:pPr marL="0" indent="0">
              <a:buNone/>
            </a:pPr>
            <a:endParaRPr lang="tr-TR" b="1" i="1" dirty="0"/>
          </a:p>
        </p:txBody>
      </p:sp>
    </p:spTree>
    <p:extLst>
      <p:ext uri="{BB962C8B-B14F-4D97-AF65-F5344CB8AC3E}">
        <p14:creationId xmlns:p14="http://schemas.microsoft.com/office/powerpoint/2010/main" val="5970622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9FA4008-F9A6-8B74-655C-094AB19B9F11}"/>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5E10A349-209E-8E30-2CBA-8465CE856F5F}"/>
              </a:ext>
            </a:extLst>
          </p:cNvPr>
          <p:cNvSpPr>
            <a:spLocks noGrp="1"/>
          </p:cNvSpPr>
          <p:nvPr>
            <p:ph idx="1"/>
          </p:nvPr>
        </p:nvSpPr>
        <p:spPr/>
        <p:txBody>
          <a:bodyPr/>
          <a:lstStyle/>
          <a:p>
            <a:r>
              <a:rPr lang="tr-TR" dirty="0"/>
              <a:t>Tedarikçi seçiminde aşağıdaki kriterler göz önünde bulundurulmaktadır:</a:t>
            </a:r>
          </a:p>
          <a:p>
            <a:endParaRPr lang="tr-TR" dirty="0"/>
          </a:p>
        </p:txBody>
      </p:sp>
      <p:graphicFrame>
        <p:nvGraphicFramePr>
          <p:cNvPr id="5" name="Tablo 4">
            <a:extLst>
              <a:ext uri="{FF2B5EF4-FFF2-40B4-BE49-F238E27FC236}">
                <a16:creationId xmlns:a16="http://schemas.microsoft.com/office/drawing/2014/main" xmlns="" id="{1B5219B9-8B00-9E41-8406-0352CF200701}"/>
              </a:ext>
            </a:extLst>
          </p:cNvPr>
          <p:cNvGraphicFramePr>
            <a:graphicFrameLocks noGrp="1"/>
          </p:cNvGraphicFramePr>
          <p:nvPr>
            <p:extLst>
              <p:ext uri="{D42A27DB-BD31-4B8C-83A1-F6EECF244321}">
                <p14:modId xmlns:p14="http://schemas.microsoft.com/office/powerpoint/2010/main" val="1551400638"/>
              </p:ext>
            </p:extLst>
          </p:nvPr>
        </p:nvGraphicFramePr>
        <p:xfrm>
          <a:off x="1332089" y="2888774"/>
          <a:ext cx="8128000" cy="30327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xmlns="" val="3182979462"/>
                    </a:ext>
                  </a:extLst>
                </a:gridCol>
                <a:gridCol w="4064000">
                  <a:extLst>
                    <a:ext uri="{9D8B030D-6E8A-4147-A177-3AD203B41FA5}">
                      <a16:colId xmlns:a16="http://schemas.microsoft.com/office/drawing/2014/main" xmlns="" val="1971632486"/>
                    </a:ext>
                  </a:extLst>
                </a:gridCol>
              </a:tblGrid>
              <a:tr h="370840">
                <a:tc>
                  <a:txBody>
                    <a:bodyPr/>
                    <a:lstStyle/>
                    <a:p>
                      <a:r>
                        <a:rPr lang="tr-TR" dirty="0"/>
                        <a:t>KRİTER</a:t>
                      </a:r>
                    </a:p>
                  </a:txBody>
                  <a:tcPr/>
                </a:tc>
                <a:tc>
                  <a:txBody>
                    <a:bodyPr/>
                    <a:lstStyle/>
                    <a:p>
                      <a:r>
                        <a:rPr lang="tr-TR" dirty="0"/>
                        <a:t>AÇIKLAMA</a:t>
                      </a:r>
                    </a:p>
                  </a:txBody>
                  <a:tcPr/>
                </a:tc>
                <a:extLst>
                  <a:ext uri="{0D108BD9-81ED-4DB2-BD59-A6C34878D82A}">
                    <a16:rowId xmlns:a16="http://schemas.microsoft.com/office/drawing/2014/main" xmlns="" val="1407173570"/>
                  </a:ext>
                </a:extLst>
              </a:tr>
              <a:tr h="370840">
                <a:tc>
                  <a:txBody>
                    <a:bodyPr/>
                    <a:lstStyle/>
                    <a:p>
                      <a:r>
                        <a:rPr lang="tr-TR" dirty="0"/>
                        <a:t>Yerel üretici olma </a:t>
                      </a:r>
                    </a:p>
                  </a:txBody>
                  <a:tcPr/>
                </a:tc>
                <a:tc>
                  <a:txBody>
                    <a:bodyPr/>
                    <a:lstStyle/>
                    <a:p>
                      <a:r>
                        <a:rPr lang="tr-TR" dirty="0"/>
                        <a:t>Bölge içi istihdama ve ekonomiye katkı</a:t>
                      </a:r>
                    </a:p>
                  </a:txBody>
                  <a:tcPr/>
                </a:tc>
                <a:extLst>
                  <a:ext uri="{0D108BD9-81ED-4DB2-BD59-A6C34878D82A}">
                    <a16:rowId xmlns:a16="http://schemas.microsoft.com/office/drawing/2014/main" xmlns="" val="168967560"/>
                  </a:ext>
                </a:extLst>
              </a:tr>
              <a:tr h="370840">
                <a:tc>
                  <a:txBody>
                    <a:bodyPr/>
                    <a:lstStyle/>
                    <a:p>
                      <a:r>
                        <a:rPr lang="tr-TR" dirty="0"/>
                        <a:t>Çevre ve sosyal uygunluk</a:t>
                      </a:r>
                    </a:p>
                  </a:txBody>
                  <a:tcPr/>
                </a:tc>
                <a:tc>
                  <a:txBody>
                    <a:bodyPr/>
                    <a:lstStyle/>
                    <a:p>
                      <a:r>
                        <a:rPr lang="tr-TR" dirty="0"/>
                        <a:t>Ürünlerin doğaya ve topluma etkileri</a:t>
                      </a:r>
                    </a:p>
                  </a:txBody>
                  <a:tcPr/>
                </a:tc>
                <a:extLst>
                  <a:ext uri="{0D108BD9-81ED-4DB2-BD59-A6C34878D82A}">
                    <a16:rowId xmlns:a16="http://schemas.microsoft.com/office/drawing/2014/main" xmlns="" val="356646123"/>
                  </a:ext>
                </a:extLst>
              </a:tr>
              <a:tr h="370840">
                <a:tc>
                  <a:txBody>
                    <a:bodyPr/>
                    <a:lstStyle/>
                    <a:p>
                      <a:r>
                        <a:rPr lang="tr-TR" dirty="0"/>
                        <a:t>Sertifikasyon</a:t>
                      </a:r>
                    </a:p>
                  </a:txBody>
                  <a:tcPr/>
                </a:tc>
                <a:tc>
                  <a:txBody>
                    <a:bodyPr/>
                    <a:lstStyle/>
                    <a:p>
                      <a:r>
                        <a:rPr lang="tr-TR" dirty="0"/>
                        <a:t>ISO 14001, </a:t>
                      </a:r>
                      <a:r>
                        <a:rPr lang="tr-TR" dirty="0" err="1"/>
                        <a:t>Ecolabel</a:t>
                      </a:r>
                      <a:r>
                        <a:rPr lang="tr-TR" dirty="0"/>
                        <a:t>, FSC, vb. belgelere sahiplik</a:t>
                      </a:r>
                    </a:p>
                  </a:txBody>
                  <a:tcPr/>
                </a:tc>
                <a:extLst>
                  <a:ext uri="{0D108BD9-81ED-4DB2-BD59-A6C34878D82A}">
                    <a16:rowId xmlns:a16="http://schemas.microsoft.com/office/drawing/2014/main" xmlns="" val="2353136296"/>
                  </a:ext>
                </a:extLst>
              </a:tr>
              <a:tr h="370840">
                <a:tc>
                  <a:txBody>
                    <a:bodyPr/>
                    <a:lstStyle/>
                    <a:p>
                      <a:r>
                        <a:rPr lang="tr-TR" dirty="0"/>
                        <a:t>Fiyat/performans dengesi</a:t>
                      </a:r>
                    </a:p>
                  </a:txBody>
                  <a:tcPr/>
                </a:tc>
                <a:tc>
                  <a:txBody>
                    <a:bodyPr/>
                    <a:lstStyle/>
                    <a:p>
                      <a:r>
                        <a:rPr lang="tr-TR" dirty="0"/>
                        <a:t>Uygun </a:t>
                      </a:r>
                      <a:r>
                        <a:rPr lang="tr-TR" dirty="0" err="1"/>
                        <a:t>maliyetli,kaliteli</a:t>
                      </a:r>
                      <a:r>
                        <a:rPr lang="tr-TR" dirty="0"/>
                        <a:t> ve sürdürülebilir ürün</a:t>
                      </a:r>
                    </a:p>
                  </a:txBody>
                  <a:tcPr/>
                </a:tc>
                <a:extLst>
                  <a:ext uri="{0D108BD9-81ED-4DB2-BD59-A6C34878D82A}">
                    <a16:rowId xmlns:a16="http://schemas.microsoft.com/office/drawing/2014/main" xmlns="" val="4050255624"/>
                  </a:ext>
                </a:extLst>
              </a:tr>
              <a:tr h="370840">
                <a:tc>
                  <a:txBody>
                    <a:bodyPr/>
                    <a:lstStyle/>
                    <a:p>
                      <a:r>
                        <a:rPr lang="tr-TR" dirty="0"/>
                        <a:t>Etik tedarikçi zinciri</a:t>
                      </a:r>
                    </a:p>
                  </a:txBody>
                  <a:tcPr/>
                </a:tc>
                <a:tc>
                  <a:txBody>
                    <a:bodyPr/>
                    <a:lstStyle/>
                    <a:p>
                      <a:r>
                        <a:rPr lang="tr-TR" dirty="0"/>
                        <a:t>Çocuk işçi çalıştırmama, işçi haklarına saygı</a:t>
                      </a:r>
                    </a:p>
                  </a:txBody>
                  <a:tcPr/>
                </a:tc>
                <a:extLst>
                  <a:ext uri="{0D108BD9-81ED-4DB2-BD59-A6C34878D82A}">
                    <a16:rowId xmlns:a16="http://schemas.microsoft.com/office/drawing/2014/main" xmlns="" val="828132799"/>
                  </a:ext>
                </a:extLst>
              </a:tr>
            </a:tbl>
          </a:graphicData>
        </a:graphic>
      </p:graphicFrame>
    </p:spTree>
    <p:extLst>
      <p:ext uri="{BB962C8B-B14F-4D97-AF65-F5344CB8AC3E}">
        <p14:creationId xmlns:p14="http://schemas.microsoft.com/office/powerpoint/2010/main" val="7002174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31F4447-F7FC-6FED-8C39-9DB9CD89A390}"/>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xmlns="" id="{77EAD829-D235-583D-D2E5-F0B65EB16ABA}"/>
              </a:ext>
            </a:extLst>
          </p:cNvPr>
          <p:cNvSpPr>
            <a:spLocks noGrp="1"/>
          </p:cNvSpPr>
          <p:nvPr>
            <p:ph idx="1"/>
          </p:nvPr>
        </p:nvSpPr>
        <p:spPr/>
        <p:txBody>
          <a:bodyPr>
            <a:normAutofit fontScale="85000" lnSpcReduction="20000"/>
          </a:bodyPr>
          <a:lstStyle/>
          <a:p>
            <a:r>
              <a:rPr lang="tr-TR" b="1" i="1" dirty="0"/>
              <a:t>Satın Alma Süreçlerinde Sürdürülebilirlik Uygulamalarımız </a:t>
            </a:r>
          </a:p>
          <a:p>
            <a:r>
              <a:rPr lang="tr-TR" b="1" dirty="0"/>
              <a:t>Satın alma planlarımız</a:t>
            </a:r>
            <a:r>
              <a:rPr lang="tr-TR" dirty="0"/>
              <a:t>, minimum stok, maksimum fayda esasına göre hazırlanır.</a:t>
            </a:r>
          </a:p>
          <a:p>
            <a:r>
              <a:rPr lang="tr-TR" b="1" dirty="0"/>
              <a:t>Toplu ve planlı alımlarımız </a:t>
            </a:r>
            <a:r>
              <a:rPr lang="tr-TR" dirty="0"/>
              <a:t>ile kargo/taşıma kaynaklı karbon ayak izi azaltılır. </a:t>
            </a:r>
          </a:p>
          <a:p>
            <a:r>
              <a:rPr lang="tr-TR" dirty="0"/>
              <a:t> </a:t>
            </a:r>
            <a:r>
              <a:rPr lang="tr-TR" b="1" dirty="0"/>
              <a:t>Tek kullanımlık ürünlerin </a:t>
            </a:r>
            <a:r>
              <a:rPr lang="tr-TR" dirty="0"/>
              <a:t>mümkün olduğu kadar azaltılması sağlanır. </a:t>
            </a:r>
          </a:p>
          <a:p>
            <a:r>
              <a:rPr lang="tr-TR" b="1" dirty="0"/>
              <a:t>Kağıtsız işlem </a:t>
            </a:r>
            <a:r>
              <a:rPr lang="tr-TR" dirty="0"/>
              <a:t>ve dijital belge akışı önceliklidir.</a:t>
            </a:r>
          </a:p>
          <a:p>
            <a:pPr marL="0" indent="0">
              <a:buNone/>
            </a:pPr>
            <a:r>
              <a:rPr lang="tr-TR" dirty="0"/>
              <a:t>Svalinn hotel olarak, tüm satın alma süreçlerimizi sadece ekonomik değil, aynı zamanda çevresel ve sosyal sorumluluk ilkeleriyle uyumlu şekilde yürütüyoruz. Bu politika doğrultusunda; </a:t>
            </a:r>
            <a:r>
              <a:rPr lang="tr-TR" b="1" dirty="0"/>
              <a:t>daha yeşil, daha adil ve daha sürdürülebilir bir turizm anlayışı </a:t>
            </a:r>
            <a:r>
              <a:rPr lang="tr-TR" dirty="0"/>
              <a:t>inşa etmeyi hedefliyoruz.</a:t>
            </a:r>
          </a:p>
          <a:p>
            <a:pPr marL="0" indent="0">
              <a:buNone/>
            </a:pPr>
            <a:r>
              <a:rPr lang="tr-TR" dirty="0"/>
              <a:t>Satın alma politikamız, yılda en az bir kez gözden geçirilir ve gelişen sürdürülebilirlik standartlarına göre güncellenir. </a:t>
            </a:r>
          </a:p>
        </p:txBody>
      </p:sp>
    </p:spTree>
    <p:extLst>
      <p:ext uri="{BB962C8B-B14F-4D97-AF65-F5344CB8AC3E}">
        <p14:creationId xmlns:p14="http://schemas.microsoft.com/office/powerpoint/2010/main" val="328866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09EFB27-BEF5-5F7C-8463-4B1811FB1D18}"/>
              </a:ext>
            </a:extLst>
          </p:cNvPr>
          <p:cNvSpPr>
            <a:spLocks noGrp="1"/>
          </p:cNvSpPr>
          <p:nvPr>
            <p:ph type="title"/>
          </p:nvPr>
        </p:nvSpPr>
        <p:spPr/>
        <p:txBody>
          <a:bodyPr/>
          <a:lstStyle/>
          <a:p>
            <a:r>
              <a:rPr lang="tr-TR" b="1" i="1" dirty="0"/>
              <a:t>RAPOR İÇERİKLERİ</a:t>
            </a:r>
          </a:p>
        </p:txBody>
      </p:sp>
      <p:sp>
        <p:nvSpPr>
          <p:cNvPr id="4" name="İçerik Yer Tutucusu 3">
            <a:extLst>
              <a:ext uri="{FF2B5EF4-FFF2-40B4-BE49-F238E27FC236}">
                <a16:creationId xmlns:a16="http://schemas.microsoft.com/office/drawing/2014/main" xmlns="" id="{5AB72FB2-7127-9479-B835-5A35D107CDC5}"/>
              </a:ext>
            </a:extLst>
          </p:cNvPr>
          <p:cNvSpPr>
            <a:spLocks noGrp="1"/>
          </p:cNvSpPr>
          <p:nvPr>
            <p:ph idx="1"/>
          </p:nvPr>
        </p:nvSpPr>
        <p:spPr/>
        <p:txBody>
          <a:bodyPr>
            <a:normAutofit fontScale="25000" lnSpcReduction="20000"/>
          </a:bodyPr>
          <a:lstStyle/>
          <a:p>
            <a:r>
              <a:rPr lang="tr-TR" dirty="0"/>
              <a:t>1. BAŞLIK                                                                                                    14.Enerji yönetimi</a:t>
            </a:r>
          </a:p>
          <a:p>
            <a:r>
              <a:rPr lang="tr-TR" dirty="0"/>
              <a:t> 2. GİRİŞ                                                                                                       15.Su yönetimi ve atık su </a:t>
            </a:r>
          </a:p>
          <a:p>
            <a:r>
              <a:rPr lang="tr-TR" dirty="0"/>
              <a:t>3. RAPOR HAKKINDA                                                                                  16.Gıda atığı ve katı atık </a:t>
            </a:r>
          </a:p>
          <a:p>
            <a:r>
              <a:rPr lang="tr-TR" dirty="0"/>
              <a:t>4. HAKKIMIZDA                                                                                           17. SÜRDÜRÜLEBİLİR KAPSAMINDA GERÇEKLEŞMESİ PLANLANAN HEDEFLER </a:t>
            </a:r>
          </a:p>
          <a:p>
            <a:r>
              <a:rPr lang="tr-TR" dirty="0"/>
              <a:t> 5. ORGANİZASYON YAPIMIZ VE ORGANİZSYON ŞEMASI                    18.KARBON AYAK İZİ YÖNETİMİ</a:t>
            </a:r>
          </a:p>
          <a:p>
            <a:r>
              <a:rPr lang="tr-TR" dirty="0"/>
              <a:t>6. KAPSAM                                                                                                  19.KALİTE POLİTİKASI </a:t>
            </a:r>
          </a:p>
          <a:p>
            <a:r>
              <a:rPr lang="tr-TR" dirty="0"/>
              <a:t> 7. SÜRDÜRÜLEBİLİR YÖNETİM SİSTEMİ                                                 20. KÜLTÜREL SÜRDÜRÜLEBİLİRLİK POLİTİKASI </a:t>
            </a:r>
          </a:p>
          <a:p>
            <a:r>
              <a:rPr lang="tr-TR" dirty="0"/>
              <a:t> 8. YASAL UYUM                                                                                         21. ÇEVRE KORUMA VE ATIK YÖNETİM POLİTİKASI </a:t>
            </a:r>
          </a:p>
          <a:p>
            <a:r>
              <a:rPr lang="tr-TR" dirty="0"/>
              <a:t>9. PAYDAŞLAR VE İLETİŞİM                                                                        22.ÇOCUK HAKLARI SÖMÜRÜ VE TACİZ POLİTİKASI </a:t>
            </a:r>
          </a:p>
          <a:p>
            <a:r>
              <a:rPr lang="tr-TR" dirty="0"/>
              <a:t>10. PERSONEL HAYATI                                                                                23.ENERJİ VERİMLİLİĞİ POLİTİKASI</a:t>
            </a:r>
          </a:p>
          <a:p>
            <a:r>
              <a:rPr lang="tr-TR" dirty="0"/>
              <a:t> 11. ERİŞİLEBİLİRLİK                                                                                    24.İNSAN KAYNAKLARI POLİTİKASI </a:t>
            </a:r>
          </a:p>
          <a:p>
            <a:r>
              <a:rPr lang="tr-TR" dirty="0"/>
              <a:t>12. SATIN ALMA                                                                                          25. İŞ SAĞLIĞI VE İŞÇİ GÜVENLİĞİ POLİTİKASI </a:t>
            </a:r>
          </a:p>
          <a:p>
            <a:r>
              <a:rPr lang="tr-TR" dirty="0"/>
              <a:t>13. ÇEVRE VE DOĞA KORUMA                                                                  26. YANGIN POLİTİKASI VE UYGULAMA ÖZETİ </a:t>
            </a:r>
          </a:p>
          <a:p>
            <a:r>
              <a:rPr lang="tr-TR" dirty="0"/>
              <a:t>27. KADIN HAKLARI VE CİNSİYET EŞİTLİĞİ POLİTİKAS                             28. SOSYAL SORUMLULUK POLİTİKASI</a:t>
            </a:r>
          </a:p>
          <a:p>
            <a:r>
              <a:rPr lang="tr-TR" dirty="0"/>
              <a:t> 29. TARİHİ, KÜLTÜREL VE DİNİ ALANLARDA ZİYARET POLİTİKASI         30. BİYO ÇEŞİTLİLİK DOĞAL HAYATI VE YABAN HAYATI KORUMA POLİTİKASI</a:t>
            </a:r>
          </a:p>
          <a:p>
            <a:r>
              <a:rPr lang="tr-TR" dirty="0"/>
              <a:t> 31. KAPANIŞ VE TEŞEKKÜR. </a:t>
            </a:r>
          </a:p>
        </p:txBody>
      </p:sp>
    </p:spTree>
    <p:extLst>
      <p:ext uri="{BB962C8B-B14F-4D97-AF65-F5344CB8AC3E}">
        <p14:creationId xmlns:p14="http://schemas.microsoft.com/office/powerpoint/2010/main" val="24059259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9B91756-6262-78B0-6960-FCD158BD196F}"/>
              </a:ext>
            </a:extLst>
          </p:cNvPr>
          <p:cNvSpPr>
            <a:spLocks noGrp="1"/>
          </p:cNvSpPr>
          <p:nvPr>
            <p:ph type="title"/>
          </p:nvPr>
        </p:nvSpPr>
        <p:spPr/>
        <p:txBody>
          <a:bodyPr>
            <a:normAutofit/>
          </a:bodyPr>
          <a:lstStyle/>
          <a:p>
            <a:r>
              <a:rPr lang="tr-TR" sz="3600" dirty="0">
                <a:cs typeface="Calibri" panose="020F0502020204030204" pitchFamily="34" charset="0"/>
              </a:rPr>
              <a:t>ÇEVRE VE DOĞA KORUMA </a:t>
            </a:r>
          </a:p>
        </p:txBody>
      </p:sp>
      <p:sp>
        <p:nvSpPr>
          <p:cNvPr id="3" name="İçerik Yer Tutucusu 2">
            <a:extLst>
              <a:ext uri="{FF2B5EF4-FFF2-40B4-BE49-F238E27FC236}">
                <a16:creationId xmlns:a16="http://schemas.microsoft.com/office/drawing/2014/main" xmlns="" id="{E67526DD-0E41-BE40-B489-4CDB1C74664B}"/>
              </a:ext>
            </a:extLst>
          </p:cNvPr>
          <p:cNvSpPr>
            <a:spLocks noGrp="1"/>
          </p:cNvSpPr>
          <p:nvPr>
            <p:ph idx="1"/>
          </p:nvPr>
        </p:nvSpPr>
        <p:spPr/>
        <p:txBody>
          <a:bodyPr>
            <a:normAutofit fontScale="62500" lnSpcReduction="20000"/>
          </a:bodyPr>
          <a:lstStyle/>
          <a:p>
            <a:pPr marL="0" indent="0">
              <a:buNone/>
            </a:pPr>
            <a:r>
              <a:rPr lang="tr-TR" dirty="0"/>
              <a:t>Svalinn hotel olarak, sürdürülebilir turizmi, yalnızca kaliteli hizmet sunmakla değil, doğayla uyum içinde var olmakla tanımlıyoruz. Bizim için çevre koruma; sorumluluk, bilinç ve gelecek nesillere karşı verilen bir sözdür. </a:t>
            </a:r>
          </a:p>
          <a:p>
            <a:pPr marL="0" indent="0">
              <a:buNone/>
            </a:pPr>
            <a:r>
              <a:rPr lang="tr-TR" b="1" i="1" dirty="0"/>
              <a:t>Çevreye Saygılı Yönetim Anlayışımız </a:t>
            </a:r>
          </a:p>
          <a:p>
            <a:pPr marL="0" indent="0">
              <a:buNone/>
            </a:pPr>
            <a:r>
              <a:rPr lang="tr-TR" dirty="0"/>
              <a:t>Sürdürülebilir çevre politikamızın temel hedefleri şunlardır: </a:t>
            </a:r>
          </a:p>
          <a:p>
            <a:pPr marL="0" indent="0">
              <a:buNone/>
            </a:pPr>
            <a:r>
              <a:rPr lang="tr-TR" dirty="0"/>
              <a:t>Doğal kaynak kullanımını en aza indirmek </a:t>
            </a:r>
          </a:p>
          <a:p>
            <a:pPr marL="0" indent="0">
              <a:buNone/>
            </a:pPr>
            <a:r>
              <a:rPr lang="tr-TR" dirty="0"/>
              <a:t>Enerji ve su verimliliği sağlamak </a:t>
            </a:r>
          </a:p>
          <a:p>
            <a:pPr marL="0" indent="0">
              <a:buNone/>
            </a:pPr>
            <a:r>
              <a:rPr lang="tr-TR" dirty="0"/>
              <a:t>Atık oluşumunu</a:t>
            </a:r>
          </a:p>
          <a:p>
            <a:pPr marL="0" indent="0">
              <a:buNone/>
            </a:pPr>
            <a:r>
              <a:rPr lang="tr-TR" dirty="0"/>
              <a:t> azaltmak ve geri dönüşümü desteklemek </a:t>
            </a:r>
          </a:p>
          <a:p>
            <a:pPr marL="0" indent="0">
              <a:buNone/>
            </a:pPr>
            <a:r>
              <a:rPr lang="tr-TR" dirty="0"/>
              <a:t> Biyolojik çeşitliliğin korunmasına katkıda bulunmak </a:t>
            </a:r>
          </a:p>
          <a:p>
            <a:pPr marL="0" indent="0">
              <a:buNone/>
            </a:pPr>
            <a:r>
              <a:rPr lang="tr-TR" dirty="0"/>
              <a:t>Çevre bilincini hem personelimize hem de misafirlerimize yaymak</a:t>
            </a:r>
          </a:p>
          <a:p>
            <a:pPr marL="0" indent="0">
              <a:buNone/>
            </a:pPr>
            <a:r>
              <a:rPr lang="tr-TR" dirty="0"/>
              <a:t>Bu hedefler doğrultusunda çevre yönetim sistemimizi sürekli gözden geçiriyor, iyileştiriyor ve çalışanlarımızla birlikte geliştiriyoruz. </a:t>
            </a:r>
            <a:endParaRPr lang="tr-TR" b="1" i="1" dirty="0"/>
          </a:p>
        </p:txBody>
      </p:sp>
    </p:spTree>
    <p:extLst>
      <p:ext uri="{BB962C8B-B14F-4D97-AF65-F5344CB8AC3E}">
        <p14:creationId xmlns:p14="http://schemas.microsoft.com/office/powerpoint/2010/main" val="32181010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407BF13-1696-F6A5-D148-A3DD05E3917A}"/>
              </a:ext>
            </a:extLst>
          </p:cNvPr>
          <p:cNvSpPr>
            <a:spLocks noGrp="1"/>
          </p:cNvSpPr>
          <p:nvPr>
            <p:ph type="title"/>
          </p:nvPr>
        </p:nvSpPr>
        <p:spPr/>
        <p:txBody>
          <a:bodyPr/>
          <a:lstStyle/>
          <a:p>
            <a:r>
              <a:rPr lang="tr-TR" b="1" i="1" dirty="0"/>
              <a:t>Uygulamalarımız ve Önlemlerimiz </a:t>
            </a:r>
          </a:p>
        </p:txBody>
      </p:sp>
      <p:sp>
        <p:nvSpPr>
          <p:cNvPr id="3" name="İçerik Yer Tutucusu 2">
            <a:extLst>
              <a:ext uri="{FF2B5EF4-FFF2-40B4-BE49-F238E27FC236}">
                <a16:creationId xmlns:a16="http://schemas.microsoft.com/office/drawing/2014/main" xmlns="" id="{52D3F894-9D96-F44C-E200-A298568DD574}"/>
              </a:ext>
            </a:extLst>
          </p:cNvPr>
          <p:cNvSpPr>
            <a:spLocks noGrp="1"/>
          </p:cNvSpPr>
          <p:nvPr>
            <p:ph idx="1"/>
          </p:nvPr>
        </p:nvSpPr>
        <p:spPr/>
        <p:txBody>
          <a:bodyPr>
            <a:normAutofit fontScale="85000" lnSpcReduction="20000"/>
          </a:bodyPr>
          <a:lstStyle/>
          <a:p>
            <a:pPr marL="0" indent="0">
              <a:buNone/>
            </a:pPr>
            <a:r>
              <a:rPr lang="tr-TR" b="1" dirty="0"/>
              <a:t>Enerji verimliliği:</a:t>
            </a:r>
          </a:p>
          <a:p>
            <a:pPr marL="0" indent="0">
              <a:buNone/>
            </a:pPr>
            <a:r>
              <a:rPr lang="tr-TR" dirty="0"/>
              <a:t>Ortak alanlarda Fotosel LED aydınlatma sistemleri kullanılmaktadır. </a:t>
            </a:r>
          </a:p>
          <a:p>
            <a:pPr marL="0" indent="0">
              <a:buNone/>
            </a:pPr>
            <a:r>
              <a:rPr lang="tr-TR" dirty="0"/>
              <a:t>Klima ve ısıtma sistemleri zamanlayıcı ve sensör desteklidir. </a:t>
            </a:r>
          </a:p>
          <a:p>
            <a:pPr marL="0" indent="0">
              <a:buNone/>
            </a:pPr>
            <a:r>
              <a:rPr lang="tr-TR" dirty="0"/>
              <a:t>Enerji sarfiyatı düzenli ölçülmekte ve analiz edilmektedir. </a:t>
            </a:r>
          </a:p>
          <a:p>
            <a:pPr marL="0" indent="0">
              <a:buNone/>
            </a:pPr>
            <a:r>
              <a:rPr lang="tr-TR" b="1" dirty="0"/>
              <a:t>Su Tasarrufu: </a:t>
            </a:r>
          </a:p>
          <a:p>
            <a:pPr marL="0" indent="0">
              <a:buNone/>
            </a:pPr>
            <a:r>
              <a:rPr lang="tr-TR" dirty="0"/>
              <a:t>Odalarda ve genel alanlarda tasarruflu bataryalar ve duş başlıkları kullanılmaktadır. </a:t>
            </a:r>
          </a:p>
          <a:p>
            <a:pPr marL="0" indent="0">
              <a:buNone/>
            </a:pPr>
            <a:r>
              <a:rPr lang="tr-TR" dirty="0"/>
              <a:t>Misafirlere havlu/çarşaf değişim sıklığını seçme imkânı sunulmaktadır. </a:t>
            </a:r>
          </a:p>
          <a:p>
            <a:pPr marL="0" indent="0">
              <a:buNone/>
            </a:pPr>
            <a:r>
              <a:rPr lang="tr-TR" dirty="0"/>
              <a:t> Karbon salınımında doğadaki hasarı minimuma indirmek için çevre örgütleri ve temaya ağaç bağışında bulunmaktayız.</a:t>
            </a:r>
            <a:endParaRPr lang="tr-TR" b="1" dirty="0"/>
          </a:p>
          <a:p>
            <a:pPr marL="0" indent="0">
              <a:buNone/>
            </a:pPr>
            <a:endParaRPr lang="tr-TR" dirty="0"/>
          </a:p>
        </p:txBody>
      </p:sp>
    </p:spTree>
    <p:extLst>
      <p:ext uri="{BB962C8B-B14F-4D97-AF65-F5344CB8AC3E}">
        <p14:creationId xmlns:p14="http://schemas.microsoft.com/office/powerpoint/2010/main" val="3567888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DACE29C-2ED0-A8CF-0CD7-C9B7938F8F80}"/>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FD1F6EF5-7EB1-C7E2-8DA7-80245D7F623F}"/>
              </a:ext>
            </a:extLst>
          </p:cNvPr>
          <p:cNvSpPr>
            <a:spLocks noGrp="1"/>
          </p:cNvSpPr>
          <p:nvPr>
            <p:ph idx="1"/>
          </p:nvPr>
        </p:nvSpPr>
        <p:spPr/>
        <p:txBody>
          <a:bodyPr>
            <a:normAutofit fontScale="85000" lnSpcReduction="10000"/>
          </a:bodyPr>
          <a:lstStyle/>
          <a:p>
            <a:r>
              <a:rPr lang="tr-TR" b="1" dirty="0"/>
              <a:t>Atık Yönetimi:</a:t>
            </a:r>
          </a:p>
          <a:p>
            <a:r>
              <a:rPr lang="tr-TR" dirty="0"/>
              <a:t>Organik, plastik, kâğıt, cam ve tehlikeli atıklar ayrı toplanmakta ve lisanslı firmalara teslim edilmektedir. </a:t>
            </a:r>
          </a:p>
          <a:p>
            <a:r>
              <a:rPr lang="tr-TR" dirty="0"/>
              <a:t>• Gıda atıkları azaltılmakta, porsiyon ve menü planlamaları dikkatle yapılmaktadır. </a:t>
            </a:r>
          </a:p>
          <a:p>
            <a:r>
              <a:rPr lang="tr-TR" dirty="0"/>
              <a:t>Tek kullanımlık ürünler mümkün olduğunca azaltılmakta; yeniden kullanılabilir alternatifler tercih edilmektedir</a:t>
            </a:r>
          </a:p>
          <a:p>
            <a:r>
              <a:rPr lang="tr-TR" b="1" i="1" dirty="0"/>
              <a:t>Kimyasal Kullanımı:  </a:t>
            </a:r>
          </a:p>
          <a:p>
            <a:r>
              <a:rPr lang="tr-TR" dirty="0"/>
              <a:t>• Temizlik ürünleri, çevre dostu sertifikalı markalardan seçilmektedir. </a:t>
            </a:r>
          </a:p>
          <a:p>
            <a:r>
              <a:rPr lang="tr-TR" dirty="0"/>
              <a:t>• Dozaj sistemleriyle gereksiz kimyasal kullanımının önüne geçilmektedir. </a:t>
            </a:r>
            <a:endParaRPr lang="tr-TR" b="1" i="1" dirty="0"/>
          </a:p>
        </p:txBody>
      </p:sp>
    </p:spTree>
    <p:extLst>
      <p:ext uri="{BB962C8B-B14F-4D97-AF65-F5344CB8AC3E}">
        <p14:creationId xmlns:p14="http://schemas.microsoft.com/office/powerpoint/2010/main" val="11609434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BC8D6EC-0429-3524-0A45-478134632F79}"/>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929F4A13-1164-4AB1-CCF6-0624065788CA}"/>
              </a:ext>
            </a:extLst>
          </p:cNvPr>
          <p:cNvSpPr>
            <a:spLocks noGrp="1"/>
          </p:cNvSpPr>
          <p:nvPr>
            <p:ph idx="1"/>
          </p:nvPr>
        </p:nvSpPr>
        <p:spPr/>
        <p:txBody>
          <a:bodyPr>
            <a:normAutofit fontScale="85000" lnSpcReduction="20000"/>
          </a:bodyPr>
          <a:lstStyle/>
          <a:p>
            <a:r>
              <a:rPr lang="tr-TR" b="1" dirty="0"/>
              <a:t>Biyolojik Çeşitlilik ve Doğal Dokuya Saygı:</a:t>
            </a:r>
          </a:p>
          <a:p>
            <a:r>
              <a:rPr lang="tr-TR" dirty="0"/>
              <a:t>Böcek ve haşereyle mücadelede kimyasal yerine mümkün olan durumlarda doğal yöntemler uygulanmaktadır.</a:t>
            </a:r>
          </a:p>
          <a:p>
            <a:r>
              <a:rPr lang="tr-TR" b="1" i="1" dirty="0"/>
              <a:t>Farkındalık ve Eğitim:</a:t>
            </a:r>
          </a:p>
          <a:p>
            <a:r>
              <a:rPr lang="tr-TR" dirty="0"/>
              <a:t>Tüm personelimize çevre ve doğa koruma konularında düzenli eğitimler verilmektedir.</a:t>
            </a:r>
          </a:p>
          <a:p>
            <a:r>
              <a:rPr lang="tr-TR" dirty="0"/>
              <a:t>  Misafirlerimiz bilgilendirme broşürleri, oda içi uyarı kartları ve çevre dostu hizmet seçenekleriyle teşvik edilmektedir. Svalinn Hotel olarak, yalnızca doğayı kullanmakla kalmayıp, onu koruma sorumluluğunu da taşıyoruz. </a:t>
            </a:r>
          </a:p>
          <a:p>
            <a:r>
              <a:rPr lang="tr-TR" dirty="0"/>
              <a:t>Çevre ve doğa koruma politikamız, sadece yasal zorunluluk değil, kurumsal kimliğimizin ayrılmaz bir parçasıdır.</a:t>
            </a:r>
            <a:r>
              <a:rPr lang="tr-TR" b="1" i="1" dirty="0"/>
              <a:t> </a:t>
            </a:r>
          </a:p>
        </p:txBody>
      </p:sp>
    </p:spTree>
    <p:extLst>
      <p:ext uri="{BB962C8B-B14F-4D97-AF65-F5344CB8AC3E}">
        <p14:creationId xmlns:p14="http://schemas.microsoft.com/office/powerpoint/2010/main" val="541922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ıfır Atık">
            <a:extLst>
              <a:ext uri="{FF2B5EF4-FFF2-40B4-BE49-F238E27FC236}">
                <a16:creationId xmlns:a16="http://schemas.microsoft.com/office/drawing/2014/main" xmlns="" id="{6C264ACA-D85F-1B2B-8AA9-1CD7EF95D8D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3947" y="646475"/>
            <a:ext cx="8558538" cy="4683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086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C5EB17E-E21D-2146-4E23-0745FFFB6C81}"/>
              </a:ext>
            </a:extLst>
          </p:cNvPr>
          <p:cNvSpPr>
            <a:spLocks noGrp="1"/>
          </p:cNvSpPr>
          <p:nvPr>
            <p:ph type="title"/>
          </p:nvPr>
        </p:nvSpPr>
        <p:spPr/>
        <p:txBody>
          <a:bodyPr/>
          <a:lstStyle/>
          <a:p>
            <a:r>
              <a:rPr lang="tr-TR" b="1" i="1" dirty="0"/>
              <a:t>ENERJİ YÖNETİMİ</a:t>
            </a:r>
          </a:p>
        </p:txBody>
      </p:sp>
      <p:sp>
        <p:nvSpPr>
          <p:cNvPr id="3" name="İçerik Yer Tutucusu 2">
            <a:extLst>
              <a:ext uri="{FF2B5EF4-FFF2-40B4-BE49-F238E27FC236}">
                <a16:creationId xmlns:a16="http://schemas.microsoft.com/office/drawing/2014/main" xmlns="" id="{B091F11F-8FE6-F98F-CFAE-2EA44BBAA0A0}"/>
              </a:ext>
            </a:extLst>
          </p:cNvPr>
          <p:cNvSpPr>
            <a:spLocks noGrp="1"/>
          </p:cNvSpPr>
          <p:nvPr>
            <p:ph idx="1"/>
          </p:nvPr>
        </p:nvSpPr>
        <p:spPr/>
        <p:txBody>
          <a:bodyPr>
            <a:normAutofit fontScale="85000" lnSpcReduction="20000"/>
          </a:bodyPr>
          <a:lstStyle/>
          <a:p>
            <a:r>
              <a:rPr lang="tr-TR" dirty="0"/>
              <a:t>Svalinn  Hotel olarak sürdürülebilir turizm anlayışımızın temel bileşenlerinden biri, enerji kaynaklarını verimli ve sorumlu bir şekilde yönetmektir. Enerji tüketimimizi azaltmak, karbon ayak izimizi küçültmek ve gelecek nesillere yaşanabilir bir çevre bırakmak amacıyla enerji yönetimini bütüncül bir sistem yaklaşımıyla ele alıyoruz. </a:t>
            </a:r>
          </a:p>
          <a:p>
            <a:pPr marL="0" indent="0">
              <a:buNone/>
            </a:pPr>
            <a:r>
              <a:rPr lang="tr-TR" dirty="0"/>
              <a:t>Enerji yönetimimiz üç temel ilkeye dayanır: </a:t>
            </a:r>
          </a:p>
          <a:p>
            <a:pPr marL="0" indent="0">
              <a:buNone/>
            </a:pPr>
            <a:r>
              <a:rPr lang="tr-TR" b="1" i="1" dirty="0"/>
              <a:t>1.İzleme ve analiz: </a:t>
            </a:r>
            <a:r>
              <a:rPr lang="tr-TR" dirty="0"/>
              <a:t>Tüm enerji tüketimimizi sistematik olarak takip ediyor, aylık analizlerle kaynak kullanım eğilimlerini belirliyoruz.</a:t>
            </a:r>
          </a:p>
          <a:p>
            <a:pPr marL="0" indent="0">
              <a:buNone/>
            </a:pPr>
            <a:r>
              <a:rPr lang="tr-TR" b="1" i="1" dirty="0"/>
              <a:t>2. Verimlilik ve tasarruf: </a:t>
            </a:r>
            <a:r>
              <a:rPr lang="tr-TR" dirty="0"/>
              <a:t>Her alanda enerji tasarrufunu teşvik ediyor, yüksek verimli teknolojilere yatırım yapıyoruz.</a:t>
            </a:r>
          </a:p>
          <a:p>
            <a:pPr marL="0" indent="0">
              <a:buNone/>
            </a:pPr>
            <a:r>
              <a:rPr lang="tr-TR" b="1" i="1" dirty="0"/>
              <a:t>3. Sürekli iyileştirme: </a:t>
            </a:r>
            <a:r>
              <a:rPr lang="tr-TR" dirty="0"/>
              <a:t>Yeni uygulamalar, personel eğitimi ve teknik çözümlerle sistemimizi sürekli geliştiriyoruz. </a:t>
            </a:r>
          </a:p>
          <a:p>
            <a:pPr marL="0" indent="0">
              <a:buNone/>
            </a:pPr>
            <a:endParaRPr lang="tr-TR" dirty="0"/>
          </a:p>
        </p:txBody>
      </p:sp>
    </p:spTree>
    <p:extLst>
      <p:ext uri="{BB962C8B-B14F-4D97-AF65-F5344CB8AC3E}">
        <p14:creationId xmlns:p14="http://schemas.microsoft.com/office/powerpoint/2010/main" val="23401960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1451D5D-64C8-6626-07AA-CA3B4A0FF95F}"/>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15326E13-391B-4C08-3BDE-EC75FB6037FD}"/>
              </a:ext>
            </a:extLst>
          </p:cNvPr>
          <p:cNvSpPr>
            <a:spLocks noGrp="1"/>
          </p:cNvSpPr>
          <p:nvPr>
            <p:ph idx="1"/>
          </p:nvPr>
        </p:nvSpPr>
        <p:spPr>
          <a:xfrm>
            <a:off x="1451579" y="1981866"/>
            <a:ext cx="9603275" cy="3450613"/>
          </a:xfrm>
        </p:spPr>
        <p:txBody>
          <a:bodyPr>
            <a:normAutofit fontScale="85000" lnSpcReduction="20000"/>
          </a:bodyPr>
          <a:lstStyle/>
          <a:p>
            <a:r>
              <a:rPr lang="tr-TR" b="1" i="1" dirty="0"/>
              <a:t>Uygulamalarımız ve Önlemlerimiz </a:t>
            </a:r>
          </a:p>
          <a:p>
            <a:r>
              <a:rPr lang="tr-TR" dirty="0"/>
              <a:t>• Otel genelinde %100 LED aydınlatma kullanılmaktadır. </a:t>
            </a:r>
          </a:p>
          <a:p>
            <a:r>
              <a:rPr lang="tr-TR" dirty="0"/>
              <a:t> Ortak alanlarda hareket ve gün ışığı sensörlü aydınlatmalar tercih edilmektedir. </a:t>
            </a:r>
          </a:p>
          <a:p>
            <a:r>
              <a:rPr lang="tr-TR" dirty="0"/>
              <a:t> Odalarda kullandığınız enerji kartı sistemiyle konuk yokken otomatik kapanan sistemler uygulanmaktadır. </a:t>
            </a:r>
          </a:p>
          <a:p>
            <a:r>
              <a:rPr lang="tr-TR" dirty="0"/>
              <a:t> Düşük enerji tüketimli cihazlar (A++ sınıfı) tercih edilmektedir. </a:t>
            </a:r>
          </a:p>
          <a:p>
            <a:r>
              <a:rPr lang="tr-TR" dirty="0"/>
              <a:t> Kullanılmayan cihazların, takibi yapılarak gereksiz enerji tüketiminin önüne geçilmektedir. </a:t>
            </a:r>
          </a:p>
          <a:p>
            <a:r>
              <a:rPr lang="tr-TR" dirty="0"/>
              <a:t>Elektrik, doğalgaz ve sıcak su tüketimleri düzenli olarak ölçülmekte ve raporlanmaktadır.</a:t>
            </a:r>
          </a:p>
          <a:p>
            <a:r>
              <a:rPr lang="tr-TR" dirty="0"/>
              <a:t> Tüketim verileri yıllık sürdürülebilirlik hedeflerine göre analiz edilmektedir.</a:t>
            </a:r>
            <a:endParaRPr lang="tr-TR" b="1" i="1" dirty="0"/>
          </a:p>
        </p:txBody>
      </p:sp>
    </p:spTree>
    <p:extLst>
      <p:ext uri="{BB962C8B-B14F-4D97-AF65-F5344CB8AC3E}">
        <p14:creationId xmlns:p14="http://schemas.microsoft.com/office/powerpoint/2010/main" val="974855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D158386-ED18-8550-C1AC-89306F000DE0}"/>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388FB44E-3B7B-BD5F-C41F-B3E2A321DE0E}"/>
              </a:ext>
            </a:extLst>
          </p:cNvPr>
          <p:cNvSpPr>
            <a:spLocks noGrp="1"/>
          </p:cNvSpPr>
          <p:nvPr>
            <p:ph idx="1"/>
          </p:nvPr>
        </p:nvSpPr>
        <p:spPr/>
        <p:txBody>
          <a:bodyPr/>
          <a:lstStyle/>
          <a:p>
            <a:r>
              <a:rPr lang="tr-TR" dirty="0"/>
              <a:t>Enerji yönetimi yalnızca teknik değil, kültürel bir dönüşüm sürecidir. Bu kapsamda:</a:t>
            </a:r>
          </a:p>
          <a:p>
            <a:r>
              <a:rPr lang="tr-TR" dirty="0"/>
              <a:t>Tüm personelimize enerji tasarrufu bilinci eğitimi verilmektedir. </a:t>
            </a:r>
          </a:p>
          <a:p>
            <a:r>
              <a:rPr lang="tr-TR" dirty="0"/>
              <a:t>• Misafirlerimiz; odalarda enerji kart sistemleri, havlu-çarşaf değişim tercihi ve bilgilendirme kartları ile tasarrufa teşvik edilmektedir. </a:t>
            </a:r>
          </a:p>
          <a:p>
            <a:r>
              <a:rPr lang="tr-TR" dirty="0"/>
              <a:t>Enerji verimliliğini artırmak, karbon emisyonunu azaltmak ve doğa ile uyum içinde çalışmak; sadece kurumsal bir hedef değil, Svalinn  </a:t>
            </a:r>
            <a:r>
              <a:rPr lang="tr-TR" dirty="0" err="1"/>
              <a:t>Hotel’in</a:t>
            </a:r>
            <a:r>
              <a:rPr lang="tr-TR" dirty="0"/>
              <a:t> sürdürülebilirlik felsefesinin temelidir. Tesisimizde enerji yönetimi, hem çevreyi koruyan hem de işletme verimliliğini güçlendiren bir araç olarak değerlendirilmektedir.</a:t>
            </a:r>
          </a:p>
        </p:txBody>
      </p:sp>
    </p:spTree>
    <p:extLst>
      <p:ext uri="{BB962C8B-B14F-4D97-AF65-F5344CB8AC3E}">
        <p14:creationId xmlns:p14="http://schemas.microsoft.com/office/powerpoint/2010/main" val="327511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FB8CA98-CD05-EBCD-58C2-0D030E8BB9DF}"/>
              </a:ext>
            </a:extLst>
          </p:cNvPr>
          <p:cNvSpPr>
            <a:spLocks noGrp="1"/>
          </p:cNvSpPr>
          <p:nvPr>
            <p:ph type="title"/>
          </p:nvPr>
        </p:nvSpPr>
        <p:spPr/>
        <p:txBody>
          <a:bodyPr/>
          <a:lstStyle/>
          <a:p>
            <a:r>
              <a:rPr lang="tr-TR" b="1" i="1" dirty="0"/>
              <a:t>ENERJİ – SU –KATI ATIK  TAKİP TABLOSU </a:t>
            </a:r>
          </a:p>
        </p:txBody>
      </p:sp>
      <p:graphicFrame>
        <p:nvGraphicFramePr>
          <p:cNvPr id="9" name="İçerik Yer Tutucusu 8">
            <a:extLst>
              <a:ext uri="{FF2B5EF4-FFF2-40B4-BE49-F238E27FC236}">
                <a16:creationId xmlns:a16="http://schemas.microsoft.com/office/drawing/2014/main" xmlns="" id="{B4A774FF-E27C-673C-434C-09F2AC2D524A}"/>
              </a:ext>
            </a:extLst>
          </p:cNvPr>
          <p:cNvGraphicFramePr>
            <a:graphicFrameLocks noGrp="1"/>
          </p:cNvGraphicFramePr>
          <p:nvPr>
            <p:ph idx="1"/>
            <p:extLst>
              <p:ext uri="{D42A27DB-BD31-4B8C-83A1-F6EECF244321}">
                <p14:modId xmlns:p14="http://schemas.microsoft.com/office/powerpoint/2010/main" val="1326035323"/>
              </p:ext>
            </p:extLst>
          </p:nvPr>
        </p:nvGraphicFramePr>
        <p:xfrm>
          <a:off x="2511705" y="1871195"/>
          <a:ext cx="7778189" cy="4503603"/>
        </p:xfrm>
        <a:graphic>
          <a:graphicData uri="http://schemas.openxmlformats.org/drawingml/2006/table">
            <a:tbl>
              <a:tblPr>
                <a:tableStyleId>{5C22544A-7EE6-4342-B048-85BDC9FD1C3A}</a:tableStyleId>
              </a:tblPr>
              <a:tblGrid>
                <a:gridCol w="1400352">
                  <a:extLst>
                    <a:ext uri="{9D8B030D-6E8A-4147-A177-3AD203B41FA5}">
                      <a16:colId xmlns:a16="http://schemas.microsoft.com/office/drawing/2014/main" xmlns="" val="2274095225"/>
                    </a:ext>
                  </a:extLst>
                </a:gridCol>
                <a:gridCol w="3909891">
                  <a:extLst>
                    <a:ext uri="{9D8B030D-6E8A-4147-A177-3AD203B41FA5}">
                      <a16:colId xmlns:a16="http://schemas.microsoft.com/office/drawing/2014/main" xmlns="" val="4253454732"/>
                    </a:ext>
                  </a:extLst>
                </a:gridCol>
                <a:gridCol w="1233973">
                  <a:extLst>
                    <a:ext uri="{9D8B030D-6E8A-4147-A177-3AD203B41FA5}">
                      <a16:colId xmlns:a16="http://schemas.microsoft.com/office/drawing/2014/main" xmlns="" val="2507952502"/>
                    </a:ext>
                  </a:extLst>
                </a:gridCol>
                <a:gridCol w="1233973">
                  <a:extLst>
                    <a:ext uri="{9D8B030D-6E8A-4147-A177-3AD203B41FA5}">
                      <a16:colId xmlns:a16="http://schemas.microsoft.com/office/drawing/2014/main" xmlns="" val="1780666836"/>
                    </a:ext>
                  </a:extLst>
                </a:gridCol>
              </a:tblGrid>
              <a:tr h="62027">
                <a:tc rowSpan="3">
                  <a:txBody>
                    <a:bodyPr/>
                    <a:lstStyle/>
                    <a:p>
                      <a:pPr algn="l" fontAlgn="b">
                        <a:buNone/>
                      </a:pPr>
                      <a:r>
                        <a:rPr lang="tr-TR" sz="700" u="none" strike="noStrike">
                          <a:effectLst/>
                        </a:rPr>
                        <a:t> </a:t>
                      </a:r>
                      <a:endParaRPr lang="tr-TR" sz="700" b="0" i="0" u="none" strike="noStrike">
                        <a:solidFill>
                          <a:srgbClr val="000000"/>
                        </a:solidFill>
                        <a:effectLst/>
                        <a:latin typeface="Calibri" panose="020F0502020204030204" pitchFamily="34" charset="0"/>
                      </a:endParaRPr>
                    </a:p>
                  </a:txBody>
                  <a:tcPr marL="0" marR="0" marT="0" marB="0" anchor="ctr"/>
                </a:tc>
                <a:tc rowSpan="3">
                  <a:txBody>
                    <a:bodyPr/>
                    <a:lstStyle/>
                    <a:p>
                      <a:pPr algn="ctr" fontAlgn="ctr">
                        <a:buNone/>
                      </a:pPr>
                      <a:r>
                        <a:rPr lang="tr-TR" sz="1000" u="none" strike="noStrike">
                          <a:effectLst/>
                        </a:rPr>
                        <a:t>AYLIK ENERJİ-SU-KATI ATIK TAKİP LİSTESİ</a:t>
                      </a:r>
                      <a:endParaRPr lang="tr-TR" sz="10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buNone/>
                      </a:pPr>
                      <a:r>
                        <a:rPr lang="tr-TR" sz="600" u="none" strike="noStrike">
                          <a:effectLst/>
                        </a:rPr>
                        <a:t>Doküman No</a:t>
                      </a:r>
                      <a:endParaRPr lang="tr-TR" sz="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buNone/>
                      </a:pPr>
                      <a:r>
                        <a:rPr lang="tr-TR" sz="600" u="none" strike="noStrike">
                          <a:effectLst/>
                        </a:rPr>
                        <a:t>SVLN-SYS-030</a:t>
                      </a:r>
                      <a:endParaRPr lang="tr-TR" sz="6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2463436081"/>
                  </a:ext>
                </a:extLst>
              </a:tr>
              <a:tr h="62027">
                <a:tc vMerge="1">
                  <a:txBody>
                    <a:bodyPr/>
                    <a:lstStyle/>
                    <a:p>
                      <a:endParaRPr lang="tr-TR"/>
                    </a:p>
                  </a:txBody>
                  <a:tcPr/>
                </a:tc>
                <a:tc vMerge="1">
                  <a:txBody>
                    <a:bodyPr/>
                    <a:lstStyle/>
                    <a:p>
                      <a:endParaRPr lang="tr-TR"/>
                    </a:p>
                  </a:txBody>
                  <a:tcPr/>
                </a:tc>
                <a:tc>
                  <a:txBody>
                    <a:bodyPr/>
                    <a:lstStyle/>
                    <a:p>
                      <a:pPr algn="ctr" fontAlgn="ctr">
                        <a:buNone/>
                      </a:pPr>
                      <a:r>
                        <a:rPr lang="tr-TR" sz="600" u="none" strike="noStrike">
                          <a:effectLst/>
                        </a:rPr>
                        <a:t>İlk Yayın Tarihi</a:t>
                      </a:r>
                      <a:endParaRPr lang="tr-TR" sz="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buNone/>
                      </a:pPr>
                      <a:r>
                        <a:rPr lang="tr-TR" sz="600" u="none" strike="noStrike">
                          <a:effectLst/>
                        </a:rPr>
                        <a:t>10.05.2024</a:t>
                      </a:r>
                      <a:endParaRPr lang="tr-TR" sz="6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4060559688"/>
                  </a:ext>
                </a:extLst>
              </a:tr>
              <a:tr h="99243">
                <a:tc vMerge="1">
                  <a:txBody>
                    <a:bodyPr/>
                    <a:lstStyle/>
                    <a:p>
                      <a:endParaRPr lang="tr-TR"/>
                    </a:p>
                  </a:txBody>
                  <a:tcPr/>
                </a:tc>
                <a:tc vMerge="1">
                  <a:txBody>
                    <a:bodyPr/>
                    <a:lstStyle/>
                    <a:p>
                      <a:endParaRPr lang="tr-TR"/>
                    </a:p>
                  </a:txBody>
                  <a:tcPr/>
                </a:tc>
                <a:tc>
                  <a:txBody>
                    <a:bodyPr/>
                    <a:lstStyle/>
                    <a:p>
                      <a:pPr algn="ctr" fontAlgn="ctr">
                        <a:buNone/>
                      </a:pPr>
                      <a:r>
                        <a:rPr lang="tr-TR" sz="600" u="none" strike="noStrike">
                          <a:effectLst/>
                        </a:rPr>
                        <a:t>Revizyon No&amp;Tarihi</a:t>
                      </a:r>
                      <a:endParaRPr lang="tr-TR" sz="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buNone/>
                      </a:pPr>
                      <a:r>
                        <a:rPr lang="tr-TR" sz="600" u="none" strike="noStrike">
                          <a:effectLst/>
                        </a:rPr>
                        <a:t>00&amp;00.00.0000</a:t>
                      </a:r>
                      <a:endParaRPr lang="tr-TR" sz="6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3919556450"/>
                  </a:ext>
                </a:extLst>
              </a:tr>
              <a:tr h="65129">
                <a:tc gridSpan="4">
                  <a:txBody>
                    <a:bodyPr/>
                    <a:lstStyle/>
                    <a:p>
                      <a:pPr algn="l" fontAlgn="ctr">
                        <a:buNone/>
                      </a:pPr>
                      <a:r>
                        <a:rPr lang="tr-TR" sz="600" u="none" strike="noStrike">
                          <a:effectLst/>
                        </a:rPr>
                        <a:t>Yıl: 2025</a:t>
                      </a:r>
                      <a:endParaRPr lang="tr-TR" sz="600" b="1" i="0" u="none" strike="noStrike">
                        <a:solidFill>
                          <a:srgbClr val="000000"/>
                        </a:solidFill>
                        <a:effectLst/>
                        <a:latin typeface="Calibri" panose="020F0502020204030204" pitchFamily="34" charset="0"/>
                      </a:endParaRPr>
                    </a:p>
                  </a:txBody>
                  <a:tcPr marL="0" marR="0" marT="0" marB="0" anchor="ct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3648886665"/>
                  </a:ext>
                </a:extLst>
              </a:tr>
              <a:tr h="65129">
                <a:tc gridSpan="4">
                  <a:txBody>
                    <a:bodyPr/>
                    <a:lstStyle/>
                    <a:p>
                      <a:pPr algn="l" fontAlgn="ctr">
                        <a:buNone/>
                      </a:pPr>
                      <a:r>
                        <a:rPr lang="tr-TR" sz="600" u="none" strike="noStrike">
                          <a:effectLst/>
                        </a:rPr>
                        <a:t>Ay: AĞUSTOS</a:t>
                      </a:r>
                      <a:endParaRPr lang="tr-TR" sz="600" b="1" i="0" u="none" strike="noStrike">
                        <a:solidFill>
                          <a:srgbClr val="000000"/>
                        </a:solidFill>
                        <a:effectLst/>
                        <a:latin typeface="Calibri" panose="020F0502020204030204" pitchFamily="34" charset="0"/>
                      </a:endParaRPr>
                    </a:p>
                  </a:txBody>
                  <a:tcPr marL="0" marR="0" marT="0" marB="0" anchor="ct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3021120596"/>
                  </a:ext>
                </a:extLst>
              </a:tr>
              <a:tr h="65129">
                <a:tc>
                  <a:txBody>
                    <a:bodyPr/>
                    <a:lstStyle/>
                    <a:p>
                      <a:pPr algn="ctr" fontAlgn="ctr">
                        <a:buNone/>
                      </a:pPr>
                      <a:r>
                        <a:rPr lang="tr-TR" sz="600" u="none" strike="noStrike">
                          <a:effectLst/>
                        </a:rPr>
                        <a:t>Elektrik</a:t>
                      </a:r>
                      <a:endParaRPr lang="tr-TR" sz="6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buNone/>
                      </a:pPr>
                      <a:r>
                        <a:rPr lang="tr-TR" sz="600" u="none" strike="noStrike">
                          <a:effectLst/>
                        </a:rPr>
                        <a:t>Su</a:t>
                      </a:r>
                      <a:endParaRPr lang="tr-TR" sz="600" b="1" i="0" u="none" strike="noStrike">
                        <a:solidFill>
                          <a:srgbClr val="000000"/>
                        </a:solidFill>
                        <a:effectLst/>
                        <a:latin typeface="Calibri" panose="020F0502020204030204" pitchFamily="34" charset="0"/>
                      </a:endParaRPr>
                    </a:p>
                  </a:txBody>
                  <a:tcPr marL="0" marR="0" marT="0" marB="0" anchor="ctr"/>
                </a:tc>
                <a:tc gridSpan="2">
                  <a:txBody>
                    <a:bodyPr/>
                    <a:lstStyle/>
                    <a:p>
                      <a:pPr algn="ctr" fontAlgn="ctr">
                        <a:buNone/>
                      </a:pPr>
                      <a:r>
                        <a:rPr lang="tr-TR" sz="600" u="none" strike="noStrike">
                          <a:effectLst/>
                        </a:rPr>
                        <a:t>Atık </a:t>
                      </a:r>
                      <a:endParaRPr lang="tr-TR" sz="600" b="1" i="0" u="none" strike="noStrike">
                        <a:solidFill>
                          <a:srgbClr val="000000"/>
                        </a:solidFill>
                        <a:effectLst/>
                        <a:latin typeface="Calibri" panose="020F0502020204030204" pitchFamily="34" charset="0"/>
                      </a:endParaRPr>
                    </a:p>
                  </a:txBody>
                  <a:tcPr marL="0" marR="0" marT="0" marB="0" anchor="ctr"/>
                </a:tc>
                <a:tc hMerge="1">
                  <a:txBody>
                    <a:bodyPr/>
                    <a:lstStyle/>
                    <a:p>
                      <a:endParaRPr lang="tr-TR"/>
                    </a:p>
                  </a:txBody>
                  <a:tcPr/>
                </a:tc>
                <a:extLst>
                  <a:ext uri="{0D108BD9-81ED-4DB2-BD59-A6C34878D82A}">
                    <a16:rowId xmlns:a16="http://schemas.microsoft.com/office/drawing/2014/main" xmlns="" val="552309702"/>
                  </a:ext>
                </a:extLst>
              </a:tr>
              <a:tr h="65129">
                <a:tc>
                  <a:txBody>
                    <a:bodyPr/>
                    <a:lstStyle/>
                    <a:p>
                      <a:pPr algn="ctr" fontAlgn="ctr">
                        <a:buNone/>
                      </a:pPr>
                      <a:r>
                        <a:rPr lang="tr-TR" sz="600" u="none" strike="noStrike">
                          <a:effectLst/>
                        </a:rPr>
                        <a:t>Tüketim Miktarı (KWH)</a:t>
                      </a:r>
                      <a:endParaRPr lang="tr-TR" sz="6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buNone/>
                      </a:pPr>
                      <a:r>
                        <a:rPr lang="tr-TR" sz="600" u="none" strike="noStrike">
                          <a:effectLst/>
                        </a:rPr>
                        <a:t>Tüketim Miktarı (m3)</a:t>
                      </a:r>
                      <a:endParaRPr lang="tr-TR" sz="600" b="1" i="0" u="none" strike="noStrike">
                        <a:solidFill>
                          <a:srgbClr val="000000"/>
                        </a:solidFill>
                        <a:effectLst/>
                        <a:latin typeface="Calibri" panose="020F0502020204030204" pitchFamily="34" charset="0"/>
                      </a:endParaRPr>
                    </a:p>
                  </a:txBody>
                  <a:tcPr marL="0" marR="0" marT="0" marB="0" anchor="ctr"/>
                </a:tc>
                <a:tc>
                  <a:txBody>
                    <a:bodyPr/>
                    <a:lstStyle/>
                    <a:p>
                      <a:pPr algn="l" fontAlgn="ctr">
                        <a:buNone/>
                      </a:pPr>
                      <a:r>
                        <a:rPr lang="tr-TR" sz="600" u="none" strike="noStrike">
                          <a:effectLst/>
                        </a:rPr>
                        <a:t>Atık Tüketimi</a:t>
                      </a:r>
                      <a:endParaRPr lang="tr-TR" sz="600" b="1" i="0" u="none" strike="noStrike">
                        <a:solidFill>
                          <a:srgbClr val="000000"/>
                        </a:solidFill>
                        <a:effectLst/>
                        <a:latin typeface="Calibri" panose="020F0502020204030204" pitchFamily="34" charset="0"/>
                      </a:endParaRPr>
                    </a:p>
                  </a:txBody>
                  <a:tcPr marL="0" marR="0" marT="0" marB="0" anchor="ctr"/>
                </a:tc>
                <a:tc>
                  <a:txBody>
                    <a:bodyPr/>
                    <a:lstStyle/>
                    <a:p>
                      <a:pPr algn="l" fontAlgn="ctr">
                        <a:buNone/>
                      </a:pPr>
                      <a:r>
                        <a:rPr lang="tr-TR" sz="600" u="none" strike="noStrike">
                          <a:effectLst/>
                        </a:rPr>
                        <a:t>Tüketim Miktarı (kg)</a:t>
                      </a:r>
                      <a:endParaRPr lang="tr-TR" sz="6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918971181"/>
                  </a:ext>
                </a:extLst>
              </a:tr>
              <a:tr h="68693">
                <a:tc>
                  <a:txBody>
                    <a:bodyPr/>
                    <a:lstStyle/>
                    <a:p>
                      <a:pPr algn="ctr" fontAlgn="ctr">
                        <a:buNone/>
                      </a:pPr>
                      <a:r>
                        <a:rPr lang="tr-TR" sz="600" u="none" strike="noStrike">
                          <a:effectLst/>
                        </a:rPr>
                        <a:t>50,64</a:t>
                      </a:r>
                      <a:endParaRPr lang="tr-TR" sz="600" b="1" i="0" u="none" strike="noStrike">
                        <a:solidFill>
                          <a:srgbClr val="000000"/>
                        </a:solidFill>
                        <a:effectLst/>
                        <a:latin typeface="Man"/>
                      </a:endParaRPr>
                    </a:p>
                  </a:txBody>
                  <a:tcPr marL="0" marR="0" marT="0" marB="0" anchor="ctr"/>
                </a:tc>
                <a:tc>
                  <a:txBody>
                    <a:bodyPr/>
                    <a:lstStyle/>
                    <a:p>
                      <a:pPr algn="ctr" fontAlgn="b">
                        <a:buNone/>
                      </a:pPr>
                      <a:r>
                        <a:rPr lang="tr-TR" sz="700" u="none" strike="noStrike">
                          <a:effectLst/>
                        </a:rPr>
                        <a:t>10,23</a:t>
                      </a:r>
                      <a:endParaRPr lang="tr-TR" sz="700" b="0" i="0" u="none" strike="noStrike">
                        <a:solidFill>
                          <a:srgbClr val="000000"/>
                        </a:solidFill>
                        <a:effectLst/>
                        <a:latin typeface="Calibri" panose="020F0502020204030204" pitchFamily="34" charset="0"/>
                      </a:endParaRPr>
                    </a:p>
                  </a:txBody>
                  <a:tcPr marL="0" marR="0" marT="0" marB="0" anchor="b"/>
                </a:tc>
                <a:tc>
                  <a:txBody>
                    <a:bodyPr/>
                    <a:lstStyle/>
                    <a:p>
                      <a:pPr algn="l" fontAlgn="t">
                        <a:buNone/>
                      </a:pPr>
                      <a:r>
                        <a:rPr lang="tr-TR" sz="600" u="none" strike="noStrike">
                          <a:effectLst/>
                        </a:rPr>
                        <a:t>Evsel Atık</a:t>
                      </a:r>
                      <a:endParaRPr lang="tr-TR" sz="600" b="0" i="0" u="none" strike="noStrike">
                        <a:solidFill>
                          <a:srgbClr val="000000"/>
                        </a:solidFill>
                        <a:effectLst/>
                        <a:latin typeface="Calibri" panose="020F0502020204030204" pitchFamily="34" charset="0"/>
                      </a:endParaRPr>
                    </a:p>
                  </a:txBody>
                  <a:tcPr marL="0" marR="0" marT="0" marB="0"/>
                </a:tc>
                <a:tc>
                  <a:txBody>
                    <a:bodyPr/>
                    <a:lstStyle/>
                    <a:p>
                      <a:pPr algn="ctr" fontAlgn="b">
                        <a:buNone/>
                      </a:pPr>
                      <a:r>
                        <a:rPr lang="tr-TR" sz="600" u="none" strike="noStrike">
                          <a:effectLst/>
                        </a:rPr>
                        <a:t>7,50</a:t>
                      </a:r>
                      <a:endParaRPr lang="tr-TR" sz="6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018145920"/>
                  </a:ext>
                </a:extLst>
              </a:tr>
              <a:tr h="68693">
                <a:tc>
                  <a:txBody>
                    <a:bodyPr/>
                    <a:lstStyle/>
                    <a:p>
                      <a:pPr algn="ctr" fontAlgn="ctr">
                        <a:buNone/>
                      </a:pPr>
                      <a:r>
                        <a:rPr lang="tr-TR" sz="600" u="none" strike="noStrike">
                          <a:effectLst/>
                        </a:rPr>
                        <a:t>30,56</a:t>
                      </a:r>
                      <a:endParaRPr lang="tr-TR" sz="600" b="1" i="0" u="none" strike="noStrike">
                        <a:solidFill>
                          <a:srgbClr val="000000"/>
                        </a:solidFill>
                        <a:effectLst/>
                        <a:latin typeface="Man"/>
                      </a:endParaRPr>
                    </a:p>
                  </a:txBody>
                  <a:tcPr marL="0" marR="0" marT="0" marB="0" anchor="ctr"/>
                </a:tc>
                <a:tc>
                  <a:txBody>
                    <a:bodyPr/>
                    <a:lstStyle/>
                    <a:p>
                      <a:pPr algn="ctr" fontAlgn="b">
                        <a:buNone/>
                      </a:pPr>
                      <a:r>
                        <a:rPr lang="tr-TR" sz="700" u="none" strike="noStrike">
                          <a:effectLst/>
                        </a:rPr>
                        <a:t>9,87</a:t>
                      </a:r>
                      <a:endParaRPr lang="tr-TR" sz="700" b="0" i="0" u="none" strike="noStrike">
                        <a:solidFill>
                          <a:srgbClr val="000000"/>
                        </a:solidFill>
                        <a:effectLst/>
                        <a:latin typeface="Calibri" panose="020F0502020204030204" pitchFamily="34" charset="0"/>
                      </a:endParaRPr>
                    </a:p>
                  </a:txBody>
                  <a:tcPr marL="0" marR="0" marT="0" marB="0" anchor="b"/>
                </a:tc>
                <a:tc>
                  <a:txBody>
                    <a:bodyPr/>
                    <a:lstStyle/>
                    <a:p>
                      <a:pPr algn="l" fontAlgn="t">
                        <a:buNone/>
                      </a:pPr>
                      <a:r>
                        <a:rPr lang="tr-TR" sz="600" u="none" strike="noStrike">
                          <a:effectLst/>
                        </a:rPr>
                        <a:t>Bitkisel Atık Yağ</a:t>
                      </a:r>
                      <a:endParaRPr lang="tr-TR" sz="600" b="0" i="0" u="none" strike="noStrike">
                        <a:solidFill>
                          <a:srgbClr val="000000"/>
                        </a:solidFill>
                        <a:effectLst/>
                        <a:latin typeface="Calibri" panose="020F0502020204030204" pitchFamily="34" charset="0"/>
                      </a:endParaRPr>
                    </a:p>
                  </a:txBody>
                  <a:tcPr marL="0" marR="0" marT="0" marB="0"/>
                </a:tc>
                <a:tc>
                  <a:txBody>
                    <a:bodyPr/>
                    <a:lstStyle/>
                    <a:p>
                      <a:pPr algn="ctr" fontAlgn="b">
                        <a:buNone/>
                      </a:pPr>
                      <a:r>
                        <a:rPr lang="tr-TR" sz="600" u="none" strike="noStrike">
                          <a:effectLst/>
                        </a:rPr>
                        <a:t>8,45</a:t>
                      </a:r>
                      <a:endParaRPr lang="tr-TR" sz="6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4266701003"/>
                  </a:ext>
                </a:extLst>
              </a:tr>
              <a:tr h="68693">
                <a:tc>
                  <a:txBody>
                    <a:bodyPr/>
                    <a:lstStyle/>
                    <a:p>
                      <a:pPr algn="ctr" fontAlgn="ctr">
                        <a:buNone/>
                      </a:pPr>
                      <a:r>
                        <a:rPr lang="tr-TR" sz="600" u="none" strike="noStrike">
                          <a:effectLst/>
                        </a:rPr>
                        <a:t>40,12</a:t>
                      </a:r>
                      <a:endParaRPr lang="tr-TR" sz="600" b="1" i="0" u="none" strike="noStrike">
                        <a:solidFill>
                          <a:srgbClr val="000000"/>
                        </a:solidFill>
                        <a:effectLst/>
                        <a:latin typeface="Man"/>
                      </a:endParaRPr>
                    </a:p>
                  </a:txBody>
                  <a:tcPr marL="0" marR="0" marT="0" marB="0" anchor="ctr"/>
                </a:tc>
                <a:tc>
                  <a:txBody>
                    <a:bodyPr/>
                    <a:lstStyle/>
                    <a:p>
                      <a:pPr algn="ctr" fontAlgn="b">
                        <a:buNone/>
                      </a:pPr>
                      <a:r>
                        <a:rPr lang="tr-TR" sz="700" u="none" strike="noStrike">
                          <a:effectLst/>
                        </a:rPr>
                        <a:t>8,45</a:t>
                      </a:r>
                      <a:endParaRPr lang="tr-TR" sz="700" b="0" i="0" u="none" strike="noStrike">
                        <a:solidFill>
                          <a:srgbClr val="000000"/>
                        </a:solidFill>
                        <a:effectLst/>
                        <a:latin typeface="Calibri" panose="020F0502020204030204" pitchFamily="34" charset="0"/>
                      </a:endParaRPr>
                    </a:p>
                  </a:txBody>
                  <a:tcPr marL="0" marR="0" marT="0" marB="0" anchor="b"/>
                </a:tc>
                <a:tc>
                  <a:txBody>
                    <a:bodyPr/>
                    <a:lstStyle/>
                    <a:p>
                      <a:pPr algn="l" fontAlgn="t">
                        <a:buNone/>
                      </a:pPr>
                      <a:r>
                        <a:rPr lang="tr-TR" sz="600" u="none" strike="noStrike">
                          <a:effectLst/>
                        </a:rPr>
                        <a:t>Kağıt Atık</a:t>
                      </a:r>
                      <a:endParaRPr lang="tr-TR" sz="600" b="0" i="0" u="none" strike="noStrike">
                        <a:solidFill>
                          <a:srgbClr val="000000"/>
                        </a:solidFill>
                        <a:effectLst/>
                        <a:latin typeface="Calibri" panose="020F0502020204030204" pitchFamily="34" charset="0"/>
                      </a:endParaRPr>
                    </a:p>
                  </a:txBody>
                  <a:tcPr marL="0" marR="0" marT="0" marB="0"/>
                </a:tc>
                <a:tc>
                  <a:txBody>
                    <a:bodyPr/>
                    <a:lstStyle/>
                    <a:p>
                      <a:pPr algn="ctr" fontAlgn="b">
                        <a:buNone/>
                      </a:pPr>
                      <a:r>
                        <a:rPr lang="tr-TR" sz="600" u="none" strike="noStrike">
                          <a:effectLst/>
                        </a:rPr>
                        <a:t>1,00</a:t>
                      </a:r>
                      <a:endParaRPr lang="tr-TR" sz="6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532726736"/>
                  </a:ext>
                </a:extLst>
              </a:tr>
              <a:tr h="68693">
                <a:tc>
                  <a:txBody>
                    <a:bodyPr/>
                    <a:lstStyle/>
                    <a:p>
                      <a:pPr algn="ctr" fontAlgn="ctr">
                        <a:buNone/>
                      </a:pPr>
                      <a:r>
                        <a:rPr lang="tr-TR" sz="600" u="none" strike="noStrike">
                          <a:effectLst/>
                        </a:rPr>
                        <a:t>40,89</a:t>
                      </a:r>
                      <a:endParaRPr lang="tr-TR" sz="600" b="1" i="0" u="none" strike="noStrike">
                        <a:solidFill>
                          <a:srgbClr val="000000"/>
                        </a:solidFill>
                        <a:effectLst/>
                        <a:latin typeface="Man"/>
                      </a:endParaRPr>
                    </a:p>
                  </a:txBody>
                  <a:tcPr marL="0" marR="0" marT="0" marB="0" anchor="ctr"/>
                </a:tc>
                <a:tc>
                  <a:txBody>
                    <a:bodyPr/>
                    <a:lstStyle/>
                    <a:p>
                      <a:pPr algn="ctr" fontAlgn="b">
                        <a:buNone/>
                      </a:pPr>
                      <a:r>
                        <a:rPr lang="tr-TR" sz="700" u="none" strike="noStrike">
                          <a:effectLst/>
                        </a:rPr>
                        <a:t>12,11</a:t>
                      </a:r>
                      <a:endParaRPr lang="tr-TR" sz="700" b="0" i="0" u="none" strike="noStrike">
                        <a:solidFill>
                          <a:srgbClr val="000000"/>
                        </a:solidFill>
                        <a:effectLst/>
                        <a:latin typeface="Calibri" panose="020F0502020204030204" pitchFamily="34" charset="0"/>
                      </a:endParaRPr>
                    </a:p>
                  </a:txBody>
                  <a:tcPr marL="0" marR="0" marT="0" marB="0" anchor="b"/>
                </a:tc>
                <a:tc>
                  <a:txBody>
                    <a:bodyPr/>
                    <a:lstStyle/>
                    <a:p>
                      <a:pPr algn="l" fontAlgn="t">
                        <a:buNone/>
                      </a:pPr>
                      <a:r>
                        <a:rPr lang="tr-TR" sz="600" u="none" strike="noStrike">
                          <a:effectLst/>
                        </a:rPr>
                        <a:t>Atık Pil</a:t>
                      </a:r>
                      <a:endParaRPr lang="tr-TR" sz="600" b="0" i="0" u="none" strike="noStrike">
                        <a:solidFill>
                          <a:srgbClr val="000000"/>
                        </a:solidFill>
                        <a:effectLst/>
                        <a:latin typeface="Calibri" panose="020F0502020204030204" pitchFamily="34" charset="0"/>
                      </a:endParaRPr>
                    </a:p>
                  </a:txBody>
                  <a:tcPr marL="0" marR="0" marT="0" marB="0"/>
                </a:tc>
                <a:tc>
                  <a:txBody>
                    <a:bodyPr/>
                    <a:lstStyle/>
                    <a:p>
                      <a:pPr algn="ctr" fontAlgn="b">
                        <a:buNone/>
                      </a:pPr>
                      <a:r>
                        <a:rPr lang="tr-TR" sz="600" u="none" strike="noStrike">
                          <a:effectLst/>
                        </a:rPr>
                        <a:t>0,00</a:t>
                      </a:r>
                      <a:endParaRPr lang="tr-TR" sz="6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07007864"/>
                  </a:ext>
                </a:extLst>
              </a:tr>
              <a:tr h="68693">
                <a:tc>
                  <a:txBody>
                    <a:bodyPr/>
                    <a:lstStyle/>
                    <a:p>
                      <a:pPr algn="ctr" fontAlgn="ctr">
                        <a:buNone/>
                      </a:pPr>
                      <a:r>
                        <a:rPr lang="tr-TR" sz="600" u="none" strike="noStrike">
                          <a:effectLst/>
                        </a:rPr>
                        <a:t>30,77</a:t>
                      </a:r>
                      <a:endParaRPr lang="tr-TR" sz="600" b="1" i="0" u="none" strike="noStrike">
                        <a:solidFill>
                          <a:srgbClr val="000000"/>
                        </a:solidFill>
                        <a:effectLst/>
                        <a:latin typeface="Man"/>
                      </a:endParaRPr>
                    </a:p>
                  </a:txBody>
                  <a:tcPr marL="0" marR="0" marT="0" marB="0" anchor="ctr"/>
                </a:tc>
                <a:tc>
                  <a:txBody>
                    <a:bodyPr/>
                    <a:lstStyle/>
                    <a:p>
                      <a:pPr algn="ctr" fontAlgn="b">
                        <a:buNone/>
                      </a:pPr>
                      <a:r>
                        <a:rPr lang="tr-TR" sz="700" u="none" strike="noStrike">
                          <a:effectLst/>
                        </a:rPr>
                        <a:t>9,34</a:t>
                      </a:r>
                      <a:endParaRPr lang="tr-TR" sz="700" b="0" i="0" u="none" strike="noStrike">
                        <a:solidFill>
                          <a:srgbClr val="000000"/>
                        </a:solidFill>
                        <a:effectLst/>
                        <a:latin typeface="Man"/>
                      </a:endParaRPr>
                    </a:p>
                  </a:txBody>
                  <a:tcPr marL="0" marR="0" marT="0" marB="0" anchor="b"/>
                </a:tc>
                <a:tc>
                  <a:txBody>
                    <a:bodyPr/>
                    <a:lstStyle/>
                    <a:p>
                      <a:pPr algn="l" fontAlgn="t">
                        <a:buNone/>
                      </a:pPr>
                      <a:r>
                        <a:rPr lang="tr-TR" sz="600" u="none" strike="noStrike">
                          <a:effectLst/>
                        </a:rPr>
                        <a:t>Cam Atık </a:t>
                      </a:r>
                      <a:endParaRPr lang="tr-TR" sz="600" b="0" i="0" u="none" strike="noStrike">
                        <a:solidFill>
                          <a:srgbClr val="000000"/>
                        </a:solidFill>
                        <a:effectLst/>
                        <a:latin typeface="Calibri" panose="020F0502020204030204" pitchFamily="34" charset="0"/>
                      </a:endParaRPr>
                    </a:p>
                  </a:txBody>
                  <a:tcPr marL="0" marR="0" marT="0" marB="0"/>
                </a:tc>
                <a:tc>
                  <a:txBody>
                    <a:bodyPr/>
                    <a:lstStyle/>
                    <a:p>
                      <a:pPr algn="ctr" fontAlgn="ctr">
                        <a:buNone/>
                      </a:pPr>
                      <a:r>
                        <a:rPr lang="tr-TR" sz="700" u="none" strike="noStrike">
                          <a:effectLst/>
                        </a:rPr>
                        <a:t>4,00</a:t>
                      </a:r>
                      <a:endParaRPr lang="tr-TR" sz="700" b="0" i="0" u="none" strike="noStrike">
                        <a:solidFill>
                          <a:srgbClr val="000000"/>
                        </a:solidFill>
                        <a:effectLst/>
                        <a:latin typeface="Man"/>
                      </a:endParaRPr>
                    </a:p>
                  </a:txBody>
                  <a:tcPr marL="0" marR="0" marT="0" marB="0" anchor="ctr"/>
                </a:tc>
                <a:extLst>
                  <a:ext uri="{0D108BD9-81ED-4DB2-BD59-A6C34878D82A}">
                    <a16:rowId xmlns:a16="http://schemas.microsoft.com/office/drawing/2014/main" xmlns="" val="672640586"/>
                  </a:ext>
                </a:extLst>
              </a:tr>
              <a:tr h="68693">
                <a:tc>
                  <a:txBody>
                    <a:bodyPr/>
                    <a:lstStyle/>
                    <a:p>
                      <a:pPr algn="ctr" fontAlgn="ctr">
                        <a:buNone/>
                      </a:pPr>
                      <a:r>
                        <a:rPr lang="tr-TR" sz="600" u="none" strike="noStrike">
                          <a:effectLst/>
                        </a:rPr>
                        <a:t>20,68</a:t>
                      </a:r>
                      <a:endParaRPr lang="tr-TR" sz="600" b="1" i="0" u="none" strike="noStrike">
                        <a:solidFill>
                          <a:srgbClr val="000000"/>
                        </a:solidFill>
                        <a:effectLst/>
                        <a:latin typeface="Man"/>
                      </a:endParaRPr>
                    </a:p>
                  </a:txBody>
                  <a:tcPr marL="0" marR="0" marT="0" marB="0" anchor="ctr"/>
                </a:tc>
                <a:tc>
                  <a:txBody>
                    <a:bodyPr/>
                    <a:lstStyle/>
                    <a:p>
                      <a:pPr algn="ctr" fontAlgn="b">
                        <a:buNone/>
                      </a:pPr>
                      <a:r>
                        <a:rPr lang="tr-TR" sz="700" u="none" strike="noStrike">
                          <a:effectLst/>
                        </a:rPr>
                        <a:t>10,56</a:t>
                      </a:r>
                      <a:endParaRPr lang="tr-TR" sz="700" b="0" i="0" u="none" strike="noStrike">
                        <a:solidFill>
                          <a:srgbClr val="000000"/>
                        </a:solidFill>
                        <a:effectLst/>
                        <a:latin typeface="Man"/>
                      </a:endParaRPr>
                    </a:p>
                  </a:txBody>
                  <a:tcPr marL="0" marR="0" marT="0" marB="0" anchor="b"/>
                </a:tc>
                <a:tc>
                  <a:txBody>
                    <a:bodyPr/>
                    <a:lstStyle/>
                    <a:p>
                      <a:pPr algn="l" fontAlgn="t">
                        <a:buNone/>
                      </a:pPr>
                      <a:r>
                        <a:rPr lang="tr-TR" sz="600" u="none" strike="noStrike">
                          <a:effectLst/>
                        </a:rPr>
                        <a:t>Plastik Atık</a:t>
                      </a:r>
                      <a:endParaRPr lang="tr-TR" sz="600" b="0" i="0" u="none" strike="noStrike">
                        <a:solidFill>
                          <a:srgbClr val="000000"/>
                        </a:solidFill>
                        <a:effectLst/>
                        <a:latin typeface="Calibri" panose="020F0502020204030204" pitchFamily="34" charset="0"/>
                      </a:endParaRPr>
                    </a:p>
                  </a:txBody>
                  <a:tcPr marL="0" marR="0" marT="0" marB="0"/>
                </a:tc>
                <a:tc>
                  <a:txBody>
                    <a:bodyPr/>
                    <a:lstStyle/>
                    <a:p>
                      <a:pPr algn="ctr" fontAlgn="ctr">
                        <a:buNone/>
                      </a:pPr>
                      <a:r>
                        <a:rPr lang="tr-TR" sz="700" u="none" strike="noStrike">
                          <a:effectLst/>
                        </a:rPr>
                        <a:t>0,00</a:t>
                      </a:r>
                      <a:endParaRPr lang="tr-TR" sz="700" b="0" i="0" u="none" strike="noStrike">
                        <a:solidFill>
                          <a:srgbClr val="000000"/>
                        </a:solidFill>
                        <a:effectLst/>
                        <a:latin typeface="Man"/>
                      </a:endParaRPr>
                    </a:p>
                  </a:txBody>
                  <a:tcPr marL="0" marR="0" marT="0" marB="0" anchor="ctr"/>
                </a:tc>
                <a:extLst>
                  <a:ext uri="{0D108BD9-81ED-4DB2-BD59-A6C34878D82A}">
                    <a16:rowId xmlns:a16="http://schemas.microsoft.com/office/drawing/2014/main" xmlns="" val="4033901450"/>
                  </a:ext>
                </a:extLst>
              </a:tr>
              <a:tr h="68693">
                <a:tc>
                  <a:txBody>
                    <a:bodyPr/>
                    <a:lstStyle/>
                    <a:p>
                      <a:pPr algn="ctr" fontAlgn="ctr">
                        <a:buNone/>
                      </a:pPr>
                      <a:r>
                        <a:rPr lang="tr-TR" sz="600" u="none" strike="noStrike">
                          <a:effectLst/>
                        </a:rPr>
                        <a:t>40,55</a:t>
                      </a:r>
                      <a:endParaRPr lang="tr-TR" sz="600" b="1" i="0" u="none" strike="noStrike">
                        <a:solidFill>
                          <a:srgbClr val="000000"/>
                        </a:solidFill>
                        <a:effectLst/>
                        <a:latin typeface="Man"/>
                      </a:endParaRPr>
                    </a:p>
                  </a:txBody>
                  <a:tcPr marL="0" marR="0" marT="0" marB="0" anchor="ctr"/>
                </a:tc>
                <a:tc>
                  <a:txBody>
                    <a:bodyPr/>
                    <a:lstStyle/>
                    <a:p>
                      <a:pPr algn="ctr" fontAlgn="b">
                        <a:buNone/>
                      </a:pPr>
                      <a:r>
                        <a:rPr lang="tr-TR" sz="700" u="none" strike="noStrike">
                          <a:effectLst/>
                        </a:rPr>
                        <a:t>11,78</a:t>
                      </a:r>
                      <a:endParaRPr lang="tr-TR" sz="700" b="0" i="0" u="none" strike="noStrike">
                        <a:solidFill>
                          <a:srgbClr val="000000"/>
                        </a:solidFill>
                        <a:effectLst/>
                        <a:latin typeface="Man"/>
                      </a:endParaRPr>
                    </a:p>
                  </a:txBody>
                  <a:tcPr marL="0" marR="0" marT="0" marB="0" anchor="b"/>
                </a:tc>
                <a:tc>
                  <a:txBody>
                    <a:bodyPr/>
                    <a:lstStyle/>
                    <a:p>
                      <a:pPr algn="l" fontAlgn="t">
                        <a:buNone/>
                      </a:pPr>
                      <a:r>
                        <a:rPr lang="tr-TR" sz="600" u="none" strike="noStrike">
                          <a:effectLst/>
                        </a:rPr>
                        <a:t>Tehlikeli Atık </a:t>
                      </a:r>
                      <a:endParaRPr lang="tr-TR" sz="600" b="0" i="0" u="none" strike="noStrike">
                        <a:solidFill>
                          <a:srgbClr val="000000"/>
                        </a:solidFill>
                        <a:effectLst/>
                        <a:latin typeface="Calibri" panose="020F0502020204030204" pitchFamily="34" charset="0"/>
                      </a:endParaRPr>
                    </a:p>
                  </a:txBody>
                  <a:tcPr marL="0" marR="0" marT="0" marB="0"/>
                </a:tc>
                <a:tc>
                  <a:txBody>
                    <a:bodyPr/>
                    <a:lstStyle/>
                    <a:p>
                      <a:pPr algn="ctr" fontAlgn="ctr">
                        <a:buNone/>
                      </a:pPr>
                      <a:r>
                        <a:rPr lang="tr-TR" sz="700" u="none" strike="noStrike">
                          <a:effectLst/>
                        </a:rPr>
                        <a:t>0,00</a:t>
                      </a:r>
                      <a:endParaRPr lang="tr-TR" sz="700" b="0" i="0" u="none" strike="noStrike">
                        <a:solidFill>
                          <a:srgbClr val="000000"/>
                        </a:solidFill>
                        <a:effectLst/>
                        <a:latin typeface="Man"/>
                      </a:endParaRPr>
                    </a:p>
                  </a:txBody>
                  <a:tcPr marL="0" marR="0" marT="0" marB="0" anchor="ctr"/>
                </a:tc>
                <a:extLst>
                  <a:ext uri="{0D108BD9-81ED-4DB2-BD59-A6C34878D82A}">
                    <a16:rowId xmlns:a16="http://schemas.microsoft.com/office/drawing/2014/main" xmlns="" val="3521710424"/>
                  </a:ext>
                </a:extLst>
              </a:tr>
              <a:tr h="68693">
                <a:tc>
                  <a:txBody>
                    <a:bodyPr/>
                    <a:lstStyle/>
                    <a:p>
                      <a:pPr algn="ctr" fontAlgn="ctr">
                        <a:buNone/>
                      </a:pPr>
                      <a:r>
                        <a:rPr lang="tr-TR" sz="600" u="none" strike="noStrike">
                          <a:effectLst/>
                        </a:rPr>
                        <a:t>30,21</a:t>
                      </a:r>
                      <a:endParaRPr lang="tr-TR" sz="600" b="1" i="0" u="none" strike="noStrike">
                        <a:solidFill>
                          <a:srgbClr val="000000"/>
                        </a:solidFill>
                        <a:effectLst/>
                        <a:latin typeface="Man"/>
                      </a:endParaRPr>
                    </a:p>
                  </a:txBody>
                  <a:tcPr marL="0" marR="0" marT="0" marB="0" anchor="ctr"/>
                </a:tc>
                <a:tc>
                  <a:txBody>
                    <a:bodyPr/>
                    <a:lstStyle/>
                    <a:p>
                      <a:pPr algn="ctr" fontAlgn="b">
                        <a:buNone/>
                      </a:pPr>
                      <a:r>
                        <a:rPr lang="tr-TR" sz="700" u="none" strike="noStrike">
                          <a:effectLst/>
                        </a:rPr>
                        <a:t>7,92</a:t>
                      </a:r>
                      <a:endParaRPr lang="tr-TR" sz="700" b="0" i="0" u="none" strike="noStrike">
                        <a:solidFill>
                          <a:srgbClr val="000000"/>
                        </a:solidFill>
                        <a:effectLst/>
                        <a:latin typeface="Man"/>
                      </a:endParaRPr>
                    </a:p>
                  </a:txBody>
                  <a:tcPr marL="0" marR="0" marT="0" marB="0" anchor="b"/>
                </a:tc>
                <a:tc>
                  <a:txBody>
                    <a:bodyPr/>
                    <a:lstStyle/>
                    <a:p>
                      <a:pPr algn="l" fontAlgn="b">
                        <a:buNone/>
                      </a:pPr>
                      <a:endParaRPr lang="tr-TR" sz="700" b="0" i="0" u="none" strike="noStrike">
                        <a:solidFill>
                          <a:srgbClr val="000000"/>
                        </a:solidFill>
                        <a:effectLst/>
                        <a:latin typeface="Calibri" panose="020F0502020204030204" pitchFamily="34" charset="0"/>
                      </a:endParaRPr>
                    </a:p>
                  </a:txBody>
                  <a:tcPr marL="0" marR="0" marT="0" marB="0" anchor="b"/>
                </a:tc>
                <a:tc>
                  <a:txBody>
                    <a:bodyPr/>
                    <a:lstStyle/>
                    <a:p>
                      <a:pPr algn="ctr" fontAlgn="ctr">
                        <a:buNone/>
                      </a:pPr>
                      <a:r>
                        <a:rPr lang="tr-TR" sz="700" u="none" strike="noStrike">
                          <a:effectLst/>
                        </a:rPr>
                        <a:t> </a:t>
                      </a:r>
                      <a:endParaRPr lang="tr-TR" sz="700" b="0" i="0" u="none" strike="noStrike">
                        <a:solidFill>
                          <a:srgbClr val="000000"/>
                        </a:solidFill>
                        <a:effectLst/>
                        <a:latin typeface="Man"/>
                      </a:endParaRPr>
                    </a:p>
                  </a:txBody>
                  <a:tcPr marL="0" marR="0" marT="0" marB="0" anchor="ctr"/>
                </a:tc>
                <a:extLst>
                  <a:ext uri="{0D108BD9-81ED-4DB2-BD59-A6C34878D82A}">
                    <a16:rowId xmlns:a16="http://schemas.microsoft.com/office/drawing/2014/main" xmlns="" val="3758822337"/>
                  </a:ext>
                </a:extLst>
              </a:tr>
              <a:tr h="68693">
                <a:tc>
                  <a:txBody>
                    <a:bodyPr/>
                    <a:lstStyle/>
                    <a:p>
                      <a:pPr algn="ctr" fontAlgn="ctr">
                        <a:buNone/>
                      </a:pPr>
                      <a:r>
                        <a:rPr lang="tr-TR" sz="600" u="none" strike="noStrike">
                          <a:effectLst/>
                        </a:rPr>
                        <a:t>20,98</a:t>
                      </a:r>
                      <a:endParaRPr lang="tr-TR" sz="600" b="1" i="0" u="none" strike="noStrike">
                        <a:solidFill>
                          <a:srgbClr val="000000"/>
                        </a:solidFill>
                        <a:effectLst/>
                        <a:latin typeface="Man"/>
                      </a:endParaRPr>
                    </a:p>
                  </a:txBody>
                  <a:tcPr marL="0" marR="0" marT="0" marB="0" anchor="ctr"/>
                </a:tc>
                <a:tc>
                  <a:txBody>
                    <a:bodyPr/>
                    <a:lstStyle/>
                    <a:p>
                      <a:pPr algn="ctr" fontAlgn="b">
                        <a:buNone/>
                      </a:pPr>
                      <a:r>
                        <a:rPr lang="tr-TR" sz="700" u="none" strike="noStrike">
                          <a:effectLst/>
                        </a:rPr>
                        <a:t>8,66</a:t>
                      </a:r>
                      <a:endParaRPr lang="tr-TR" sz="700" b="0" i="0" u="none" strike="noStrike">
                        <a:solidFill>
                          <a:srgbClr val="000000"/>
                        </a:solidFill>
                        <a:effectLst/>
                        <a:latin typeface="Man"/>
                      </a:endParaRPr>
                    </a:p>
                  </a:txBody>
                  <a:tcPr marL="0" marR="0" marT="0" marB="0" anchor="b"/>
                </a:tc>
                <a:tc>
                  <a:txBody>
                    <a:bodyPr/>
                    <a:lstStyle/>
                    <a:p>
                      <a:pPr algn="l" fontAlgn="t">
                        <a:buNone/>
                      </a:pPr>
                      <a:r>
                        <a:rPr lang="tr-TR" sz="600" u="none" strike="noStrike">
                          <a:effectLst/>
                        </a:rPr>
                        <a:t> </a:t>
                      </a:r>
                      <a:endParaRPr lang="tr-TR" sz="600" b="0" i="0" u="none" strike="noStrike">
                        <a:solidFill>
                          <a:srgbClr val="000000"/>
                        </a:solidFill>
                        <a:effectLst/>
                        <a:latin typeface="Calibri" panose="020F0502020204030204" pitchFamily="34" charset="0"/>
                      </a:endParaRPr>
                    </a:p>
                  </a:txBody>
                  <a:tcPr marL="0" marR="0" marT="0" marB="0"/>
                </a:tc>
                <a:tc>
                  <a:txBody>
                    <a:bodyPr/>
                    <a:lstStyle/>
                    <a:p>
                      <a:pPr algn="ctr" fontAlgn="ctr">
                        <a:buNone/>
                      </a:pPr>
                      <a:r>
                        <a:rPr lang="tr-TR" sz="700" u="none" strike="noStrike">
                          <a:effectLst/>
                        </a:rPr>
                        <a:t> </a:t>
                      </a:r>
                      <a:endParaRPr lang="tr-TR" sz="700" b="0" i="0" u="none" strike="noStrike">
                        <a:solidFill>
                          <a:srgbClr val="000000"/>
                        </a:solidFill>
                        <a:effectLst/>
                        <a:latin typeface="Man"/>
                      </a:endParaRPr>
                    </a:p>
                  </a:txBody>
                  <a:tcPr marL="0" marR="0" marT="0" marB="0" anchor="ctr"/>
                </a:tc>
                <a:extLst>
                  <a:ext uri="{0D108BD9-81ED-4DB2-BD59-A6C34878D82A}">
                    <a16:rowId xmlns:a16="http://schemas.microsoft.com/office/drawing/2014/main" xmlns="" val="743940514"/>
                  </a:ext>
                </a:extLst>
              </a:tr>
              <a:tr h="68693">
                <a:tc>
                  <a:txBody>
                    <a:bodyPr/>
                    <a:lstStyle/>
                    <a:p>
                      <a:pPr algn="ctr" fontAlgn="ctr">
                        <a:buNone/>
                      </a:pPr>
                      <a:r>
                        <a:rPr lang="tr-TR" sz="600" u="none" strike="noStrike">
                          <a:effectLst/>
                        </a:rPr>
                        <a:t>10,76</a:t>
                      </a:r>
                      <a:endParaRPr lang="tr-TR" sz="600" b="1" i="0" u="none" strike="noStrike">
                        <a:solidFill>
                          <a:srgbClr val="000000"/>
                        </a:solidFill>
                        <a:effectLst/>
                        <a:latin typeface="Man"/>
                      </a:endParaRPr>
                    </a:p>
                  </a:txBody>
                  <a:tcPr marL="0" marR="0" marT="0" marB="0" anchor="ctr"/>
                </a:tc>
                <a:tc>
                  <a:txBody>
                    <a:bodyPr/>
                    <a:lstStyle/>
                    <a:p>
                      <a:pPr algn="ctr" fontAlgn="ctr">
                        <a:buNone/>
                      </a:pPr>
                      <a:r>
                        <a:rPr lang="tr-TR" sz="600" u="none" strike="noStrike">
                          <a:effectLst/>
                        </a:rPr>
                        <a:t>9,99</a:t>
                      </a:r>
                      <a:endParaRPr lang="tr-TR" sz="600" b="1" i="0" u="none" strike="noStrike">
                        <a:solidFill>
                          <a:srgbClr val="000000"/>
                        </a:solidFill>
                        <a:effectLst/>
                        <a:latin typeface="Man"/>
                      </a:endParaRPr>
                    </a:p>
                  </a:txBody>
                  <a:tcPr marL="0" marR="0" marT="0" marB="0" anchor="ctr"/>
                </a:tc>
                <a:tc>
                  <a:txBody>
                    <a:bodyPr/>
                    <a:lstStyle/>
                    <a:p>
                      <a:pPr algn="ctr" fontAlgn="b">
                        <a:buNone/>
                      </a:pPr>
                      <a:r>
                        <a:rPr lang="tr-TR" sz="700" u="none" strike="noStrike">
                          <a:effectLst/>
                        </a:rPr>
                        <a:t> </a:t>
                      </a:r>
                      <a:endParaRPr lang="tr-TR" sz="700" b="0" i="0" u="none" strike="noStrike">
                        <a:solidFill>
                          <a:srgbClr val="000000"/>
                        </a:solidFill>
                        <a:effectLst/>
                        <a:latin typeface="Man"/>
                      </a:endParaRPr>
                    </a:p>
                  </a:txBody>
                  <a:tcPr marL="0" marR="0" marT="0" marB="0" anchor="b"/>
                </a:tc>
                <a:tc>
                  <a:txBody>
                    <a:bodyPr/>
                    <a:lstStyle/>
                    <a:p>
                      <a:pPr algn="ctr" fontAlgn="ctr">
                        <a:buNone/>
                      </a:pPr>
                      <a:r>
                        <a:rPr lang="tr-TR" sz="700" u="none" strike="noStrike">
                          <a:effectLst/>
                        </a:rPr>
                        <a:t> </a:t>
                      </a:r>
                      <a:endParaRPr lang="tr-TR" sz="700" b="0" i="0" u="none" strike="noStrike">
                        <a:solidFill>
                          <a:srgbClr val="000000"/>
                        </a:solidFill>
                        <a:effectLst/>
                        <a:latin typeface="Man"/>
                      </a:endParaRPr>
                    </a:p>
                  </a:txBody>
                  <a:tcPr marL="0" marR="0" marT="0" marB="0" anchor="ctr"/>
                </a:tc>
                <a:extLst>
                  <a:ext uri="{0D108BD9-81ED-4DB2-BD59-A6C34878D82A}">
                    <a16:rowId xmlns:a16="http://schemas.microsoft.com/office/drawing/2014/main" xmlns="" val="2268099420"/>
                  </a:ext>
                </a:extLst>
              </a:tr>
              <a:tr h="68693">
                <a:tc>
                  <a:txBody>
                    <a:bodyPr/>
                    <a:lstStyle/>
                    <a:p>
                      <a:pPr algn="ctr" fontAlgn="ctr">
                        <a:buNone/>
                      </a:pPr>
                      <a:r>
                        <a:rPr lang="tr-TR" sz="600" u="none" strike="noStrike">
                          <a:effectLst/>
                        </a:rPr>
                        <a:t>40,33</a:t>
                      </a:r>
                      <a:endParaRPr lang="tr-TR" sz="600" b="1" i="0" u="none" strike="noStrike">
                        <a:solidFill>
                          <a:srgbClr val="000000"/>
                        </a:solidFill>
                        <a:effectLst/>
                        <a:latin typeface="Man"/>
                      </a:endParaRPr>
                    </a:p>
                  </a:txBody>
                  <a:tcPr marL="0" marR="0" marT="0" marB="0" anchor="ctr"/>
                </a:tc>
                <a:tc>
                  <a:txBody>
                    <a:bodyPr/>
                    <a:lstStyle/>
                    <a:p>
                      <a:pPr algn="ctr" fontAlgn="b">
                        <a:buNone/>
                      </a:pPr>
                      <a:r>
                        <a:rPr lang="tr-TR" sz="700" u="none" strike="noStrike">
                          <a:effectLst/>
                        </a:rPr>
                        <a:t>10,12</a:t>
                      </a:r>
                      <a:endParaRPr lang="tr-TR" sz="700" b="0" i="0" u="none" strike="noStrike">
                        <a:solidFill>
                          <a:srgbClr val="000000"/>
                        </a:solidFill>
                        <a:effectLst/>
                        <a:latin typeface="Man"/>
                      </a:endParaRPr>
                    </a:p>
                  </a:txBody>
                  <a:tcPr marL="0" marR="0" marT="0" marB="0" anchor="b"/>
                </a:tc>
                <a:tc>
                  <a:txBody>
                    <a:bodyPr/>
                    <a:lstStyle/>
                    <a:p>
                      <a:pPr algn="ctr" fontAlgn="ctr">
                        <a:buNone/>
                      </a:pPr>
                      <a:r>
                        <a:rPr lang="tr-TR" sz="700" u="none" strike="noStrike">
                          <a:effectLst/>
                        </a:rPr>
                        <a:t> </a:t>
                      </a:r>
                      <a:endParaRPr lang="tr-TR" sz="700" b="0" i="0" u="none" strike="noStrike">
                        <a:solidFill>
                          <a:srgbClr val="000000"/>
                        </a:solidFill>
                        <a:effectLst/>
                        <a:latin typeface="Man"/>
                      </a:endParaRPr>
                    </a:p>
                  </a:txBody>
                  <a:tcPr marL="0" marR="0" marT="0" marB="0" anchor="ctr"/>
                </a:tc>
                <a:tc>
                  <a:txBody>
                    <a:bodyPr/>
                    <a:lstStyle/>
                    <a:p>
                      <a:pPr algn="ctr" fontAlgn="ctr">
                        <a:buNone/>
                      </a:pPr>
                      <a:r>
                        <a:rPr lang="tr-TR" sz="700" u="none" strike="noStrike">
                          <a:effectLst/>
                        </a:rPr>
                        <a:t> </a:t>
                      </a:r>
                      <a:endParaRPr lang="tr-TR" sz="700" b="0" i="0" u="none" strike="noStrike">
                        <a:solidFill>
                          <a:srgbClr val="000000"/>
                        </a:solidFill>
                        <a:effectLst/>
                        <a:latin typeface="Man"/>
                      </a:endParaRPr>
                    </a:p>
                  </a:txBody>
                  <a:tcPr marL="0" marR="0" marT="0" marB="0" anchor="ctr"/>
                </a:tc>
                <a:extLst>
                  <a:ext uri="{0D108BD9-81ED-4DB2-BD59-A6C34878D82A}">
                    <a16:rowId xmlns:a16="http://schemas.microsoft.com/office/drawing/2014/main" xmlns="" val="1836780607"/>
                  </a:ext>
                </a:extLst>
              </a:tr>
              <a:tr h="68693">
                <a:tc>
                  <a:txBody>
                    <a:bodyPr/>
                    <a:lstStyle/>
                    <a:p>
                      <a:pPr algn="ctr" fontAlgn="ctr">
                        <a:buNone/>
                      </a:pPr>
                      <a:r>
                        <a:rPr lang="tr-TR" sz="600" u="none" strike="noStrike">
                          <a:effectLst/>
                        </a:rPr>
                        <a:t>30,45</a:t>
                      </a:r>
                      <a:endParaRPr lang="tr-TR" sz="600" b="1" i="0" u="none" strike="noStrike">
                        <a:solidFill>
                          <a:srgbClr val="000000"/>
                        </a:solidFill>
                        <a:effectLst/>
                        <a:latin typeface="Man"/>
                      </a:endParaRPr>
                    </a:p>
                  </a:txBody>
                  <a:tcPr marL="0" marR="0" marT="0" marB="0" anchor="ctr"/>
                </a:tc>
                <a:tc>
                  <a:txBody>
                    <a:bodyPr/>
                    <a:lstStyle/>
                    <a:p>
                      <a:pPr algn="ctr" fontAlgn="b">
                        <a:buNone/>
                      </a:pPr>
                      <a:r>
                        <a:rPr lang="tr-TR" sz="700" u="none" strike="noStrike">
                          <a:effectLst/>
                        </a:rPr>
                        <a:t>9,75</a:t>
                      </a:r>
                      <a:endParaRPr lang="tr-TR" sz="700" b="0" i="0" u="none" strike="noStrike">
                        <a:solidFill>
                          <a:srgbClr val="000000"/>
                        </a:solidFill>
                        <a:effectLst/>
                        <a:latin typeface="Man"/>
                      </a:endParaRPr>
                    </a:p>
                  </a:txBody>
                  <a:tcPr marL="0" marR="0" marT="0" marB="0" anchor="b"/>
                </a:tc>
                <a:tc>
                  <a:txBody>
                    <a:bodyPr/>
                    <a:lstStyle/>
                    <a:p>
                      <a:pPr algn="ctr" fontAlgn="ctr">
                        <a:buNone/>
                      </a:pPr>
                      <a:r>
                        <a:rPr lang="tr-TR" sz="700" u="none" strike="noStrike">
                          <a:effectLst/>
                        </a:rPr>
                        <a:t> </a:t>
                      </a:r>
                      <a:endParaRPr lang="tr-TR" sz="700" b="0" i="0" u="none" strike="noStrike">
                        <a:solidFill>
                          <a:srgbClr val="000000"/>
                        </a:solidFill>
                        <a:effectLst/>
                        <a:latin typeface="Man"/>
                      </a:endParaRPr>
                    </a:p>
                  </a:txBody>
                  <a:tcPr marL="0" marR="0" marT="0" marB="0" anchor="ctr"/>
                </a:tc>
                <a:tc>
                  <a:txBody>
                    <a:bodyPr/>
                    <a:lstStyle/>
                    <a:p>
                      <a:pPr algn="ctr" fontAlgn="ctr">
                        <a:buNone/>
                      </a:pPr>
                      <a:r>
                        <a:rPr lang="tr-TR" sz="700" u="none" strike="noStrike">
                          <a:effectLst/>
                        </a:rPr>
                        <a:t> </a:t>
                      </a:r>
                      <a:endParaRPr lang="tr-TR" sz="700" b="0" i="0" u="none" strike="noStrike">
                        <a:solidFill>
                          <a:srgbClr val="000000"/>
                        </a:solidFill>
                        <a:effectLst/>
                        <a:latin typeface="Man"/>
                      </a:endParaRPr>
                    </a:p>
                  </a:txBody>
                  <a:tcPr marL="0" marR="0" marT="0" marB="0" anchor="ctr"/>
                </a:tc>
                <a:extLst>
                  <a:ext uri="{0D108BD9-81ED-4DB2-BD59-A6C34878D82A}">
                    <a16:rowId xmlns:a16="http://schemas.microsoft.com/office/drawing/2014/main" xmlns="" val="722618613"/>
                  </a:ext>
                </a:extLst>
              </a:tr>
              <a:tr h="68693">
                <a:tc>
                  <a:txBody>
                    <a:bodyPr/>
                    <a:lstStyle/>
                    <a:p>
                      <a:pPr algn="ctr" fontAlgn="ctr">
                        <a:buNone/>
                      </a:pPr>
                      <a:r>
                        <a:rPr lang="tr-TR" sz="600" u="none" strike="noStrike">
                          <a:effectLst/>
                        </a:rPr>
                        <a:t>20,87</a:t>
                      </a:r>
                      <a:endParaRPr lang="tr-TR" sz="600" b="1" i="0" u="none" strike="noStrike">
                        <a:solidFill>
                          <a:srgbClr val="000000"/>
                        </a:solidFill>
                        <a:effectLst/>
                        <a:latin typeface="Man"/>
                      </a:endParaRPr>
                    </a:p>
                  </a:txBody>
                  <a:tcPr marL="0" marR="0" marT="0" marB="0" anchor="ctr"/>
                </a:tc>
                <a:tc>
                  <a:txBody>
                    <a:bodyPr/>
                    <a:lstStyle/>
                    <a:p>
                      <a:pPr algn="ctr" fontAlgn="b">
                        <a:buNone/>
                      </a:pPr>
                      <a:r>
                        <a:rPr lang="tr-TR" sz="700" u="none" strike="noStrike">
                          <a:effectLst/>
                        </a:rPr>
                        <a:t>10,44</a:t>
                      </a:r>
                      <a:endParaRPr lang="tr-TR" sz="700" b="0" i="0" u="none" strike="noStrike">
                        <a:solidFill>
                          <a:srgbClr val="000000"/>
                        </a:solidFill>
                        <a:effectLst/>
                        <a:latin typeface="Man"/>
                      </a:endParaRPr>
                    </a:p>
                  </a:txBody>
                  <a:tcPr marL="0" marR="0" marT="0" marB="0" anchor="b"/>
                </a:tc>
                <a:tc>
                  <a:txBody>
                    <a:bodyPr/>
                    <a:lstStyle/>
                    <a:p>
                      <a:pPr algn="ctr" fontAlgn="ctr">
                        <a:buNone/>
                      </a:pPr>
                      <a:r>
                        <a:rPr lang="tr-TR" sz="700" u="none" strike="noStrike">
                          <a:effectLst/>
                        </a:rPr>
                        <a:t> </a:t>
                      </a:r>
                      <a:endParaRPr lang="tr-TR" sz="700" b="0" i="0" u="none" strike="noStrike">
                        <a:solidFill>
                          <a:srgbClr val="000000"/>
                        </a:solidFill>
                        <a:effectLst/>
                        <a:latin typeface="Man"/>
                      </a:endParaRPr>
                    </a:p>
                  </a:txBody>
                  <a:tcPr marL="0" marR="0" marT="0" marB="0" anchor="ctr"/>
                </a:tc>
                <a:tc>
                  <a:txBody>
                    <a:bodyPr/>
                    <a:lstStyle/>
                    <a:p>
                      <a:pPr algn="ctr" fontAlgn="ctr">
                        <a:buNone/>
                      </a:pPr>
                      <a:r>
                        <a:rPr lang="tr-TR" sz="700" u="none" strike="noStrike">
                          <a:effectLst/>
                        </a:rPr>
                        <a:t> </a:t>
                      </a:r>
                      <a:endParaRPr lang="tr-TR" sz="700" b="0" i="0" u="none" strike="noStrike">
                        <a:solidFill>
                          <a:srgbClr val="000000"/>
                        </a:solidFill>
                        <a:effectLst/>
                        <a:latin typeface="Man"/>
                      </a:endParaRPr>
                    </a:p>
                  </a:txBody>
                  <a:tcPr marL="0" marR="0" marT="0" marB="0" anchor="ctr"/>
                </a:tc>
                <a:extLst>
                  <a:ext uri="{0D108BD9-81ED-4DB2-BD59-A6C34878D82A}">
                    <a16:rowId xmlns:a16="http://schemas.microsoft.com/office/drawing/2014/main" xmlns="" val="2319424324"/>
                  </a:ext>
                </a:extLst>
              </a:tr>
              <a:tr h="68693">
                <a:tc>
                  <a:txBody>
                    <a:bodyPr/>
                    <a:lstStyle/>
                    <a:p>
                      <a:pPr algn="ctr" fontAlgn="ctr">
                        <a:buNone/>
                      </a:pPr>
                      <a:r>
                        <a:rPr lang="tr-TR" sz="600" u="none" strike="noStrike">
                          <a:effectLst/>
                        </a:rPr>
                        <a:t>30,99</a:t>
                      </a:r>
                      <a:endParaRPr lang="tr-TR" sz="600" b="1" i="0" u="none" strike="noStrike">
                        <a:solidFill>
                          <a:srgbClr val="000000"/>
                        </a:solidFill>
                        <a:effectLst/>
                        <a:latin typeface="Man"/>
                      </a:endParaRPr>
                    </a:p>
                  </a:txBody>
                  <a:tcPr marL="0" marR="0" marT="0" marB="0" anchor="ctr"/>
                </a:tc>
                <a:tc>
                  <a:txBody>
                    <a:bodyPr/>
                    <a:lstStyle/>
                    <a:p>
                      <a:pPr algn="ctr" fontAlgn="b">
                        <a:buNone/>
                      </a:pPr>
                      <a:r>
                        <a:rPr lang="tr-TR" sz="700" u="none" strike="noStrike">
                          <a:effectLst/>
                        </a:rPr>
                        <a:t>11,02</a:t>
                      </a:r>
                      <a:endParaRPr lang="tr-TR" sz="700" b="0" i="0" u="none" strike="noStrike">
                        <a:solidFill>
                          <a:srgbClr val="000000"/>
                        </a:solidFill>
                        <a:effectLst/>
                        <a:latin typeface="Man"/>
                      </a:endParaRPr>
                    </a:p>
                  </a:txBody>
                  <a:tcPr marL="0" marR="0" marT="0" marB="0" anchor="b"/>
                </a:tc>
                <a:tc>
                  <a:txBody>
                    <a:bodyPr/>
                    <a:lstStyle/>
                    <a:p>
                      <a:pPr algn="ctr" fontAlgn="ctr">
                        <a:buNone/>
                      </a:pPr>
                      <a:r>
                        <a:rPr lang="tr-TR" sz="700" u="none" strike="noStrike">
                          <a:effectLst/>
                        </a:rPr>
                        <a:t> </a:t>
                      </a:r>
                      <a:endParaRPr lang="tr-TR" sz="700" b="0" i="0" u="none" strike="noStrike">
                        <a:solidFill>
                          <a:srgbClr val="000000"/>
                        </a:solidFill>
                        <a:effectLst/>
                        <a:latin typeface="Man"/>
                      </a:endParaRPr>
                    </a:p>
                  </a:txBody>
                  <a:tcPr marL="0" marR="0" marT="0" marB="0" anchor="ctr"/>
                </a:tc>
                <a:tc>
                  <a:txBody>
                    <a:bodyPr/>
                    <a:lstStyle/>
                    <a:p>
                      <a:pPr algn="ctr" fontAlgn="ctr">
                        <a:buNone/>
                      </a:pPr>
                      <a:r>
                        <a:rPr lang="tr-TR" sz="700" u="none" strike="noStrike">
                          <a:effectLst/>
                        </a:rPr>
                        <a:t> </a:t>
                      </a:r>
                      <a:endParaRPr lang="tr-TR" sz="700" b="0" i="0" u="none" strike="noStrike">
                        <a:solidFill>
                          <a:srgbClr val="000000"/>
                        </a:solidFill>
                        <a:effectLst/>
                        <a:latin typeface="Man"/>
                      </a:endParaRPr>
                    </a:p>
                  </a:txBody>
                  <a:tcPr marL="0" marR="0" marT="0" marB="0" anchor="ctr"/>
                </a:tc>
                <a:extLst>
                  <a:ext uri="{0D108BD9-81ED-4DB2-BD59-A6C34878D82A}">
                    <a16:rowId xmlns:a16="http://schemas.microsoft.com/office/drawing/2014/main" xmlns="" val="4059162071"/>
                  </a:ext>
                </a:extLst>
              </a:tr>
              <a:tr h="68693">
                <a:tc>
                  <a:txBody>
                    <a:bodyPr/>
                    <a:lstStyle/>
                    <a:p>
                      <a:pPr algn="ctr" fontAlgn="ctr">
                        <a:buNone/>
                      </a:pPr>
                      <a:r>
                        <a:rPr lang="tr-TR" sz="600" u="none" strike="noStrike">
                          <a:effectLst/>
                        </a:rPr>
                        <a:t>30,65</a:t>
                      </a:r>
                      <a:endParaRPr lang="tr-TR" sz="600" b="1" i="0" u="none" strike="noStrike">
                        <a:solidFill>
                          <a:srgbClr val="000000"/>
                        </a:solidFill>
                        <a:effectLst/>
                        <a:latin typeface="Man"/>
                      </a:endParaRPr>
                    </a:p>
                  </a:txBody>
                  <a:tcPr marL="0" marR="0" marT="0" marB="0" anchor="ctr"/>
                </a:tc>
                <a:tc>
                  <a:txBody>
                    <a:bodyPr/>
                    <a:lstStyle/>
                    <a:p>
                      <a:pPr algn="ctr" fontAlgn="b">
                        <a:buNone/>
                      </a:pPr>
                      <a:r>
                        <a:rPr lang="tr-TR" sz="700" u="none" strike="noStrike">
                          <a:effectLst/>
                        </a:rPr>
                        <a:t>9,58</a:t>
                      </a:r>
                      <a:endParaRPr lang="tr-TR" sz="700" b="0" i="0" u="none" strike="noStrike">
                        <a:solidFill>
                          <a:srgbClr val="000000"/>
                        </a:solidFill>
                        <a:effectLst/>
                        <a:latin typeface="Man"/>
                      </a:endParaRPr>
                    </a:p>
                  </a:txBody>
                  <a:tcPr marL="0" marR="0" marT="0" marB="0" anchor="b"/>
                </a:tc>
                <a:tc>
                  <a:txBody>
                    <a:bodyPr/>
                    <a:lstStyle/>
                    <a:p>
                      <a:pPr algn="ctr" fontAlgn="ctr">
                        <a:buNone/>
                      </a:pPr>
                      <a:r>
                        <a:rPr lang="tr-TR" sz="700" u="none" strike="noStrike">
                          <a:effectLst/>
                        </a:rPr>
                        <a:t> </a:t>
                      </a:r>
                      <a:endParaRPr lang="tr-TR" sz="700" b="0" i="0" u="none" strike="noStrike">
                        <a:solidFill>
                          <a:srgbClr val="000000"/>
                        </a:solidFill>
                        <a:effectLst/>
                        <a:latin typeface="Man"/>
                      </a:endParaRPr>
                    </a:p>
                  </a:txBody>
                  <a:tcPr marL="0" marR="0" marT="0" marB="0" anchor="ctr"/>
                </a:tc>
                <a:tc>
                  <a:txBody>
                    <a:bodyPr/>
                    <a:lstStyle/>
                    <a:p>
                      <a:pPr algn="ctr" fontAlgn="ctr">
                        <a:buNone/>
                      </a:pPr>
                      <a:r>
                        <a:rPr lang="tr-TR" sz="700" u="none" strike="noStrike">
                          <a:effectLst/>
                        </a:rPr>
                        <a:t> </a:t>
                      </a:r>
                      <a:endParaRPr lang="tr-TR" sz="700" b="0" i="0" u="none" strike="noStrike">
                        <a:solidFill>
                          <a:srgbClr val="000000"/>
                        </a:solidFill>
                        <a:effectLst/>
                        <a:latin typeface="Man"/>
                      </a:endParaRPr>
                    </a:p>
                  </a:txBody>
                  <a:tcPr marL="0" marR="0" marT="0" marB="0" anchor="ctr"/>
                </a:tc>
                <a:extLst>
                  <a:ext uri="{0D108BD9-81ED-4DB2-BD59-A6C34878D82A}">
                    <a16:rowId xmlns:a16="http://schemas.microsoft.com/office/drawing/2014/main" xmlns="" val="654273906"/>
                  </a:ext>
                </a:extLst>
              </a:tr>
              <a:tr h="68693">
                <a:tc>
                  <a:txBody>
                    <a:bodyPr/>
                    <a:lstStyle/>
                    <a:p>
                      <a:pPr algn="ctr" fontAlgn="ctr">
                        <a:buNone/>
                      </a:pPr>
                      <a:r>
                        <a:rPr lang="tr-TR" sz="600" u="none" strike="noStrike">
                          <a:effectLst/>
                        </a:rPr>
                        <a:t>40,44</a:t>
                      </a:r>
                      <a:endParaRPr lang="tr-TR" sz="600" b="1" i="0" u="none" strike="noStrike">
                        <a:solidFill>
                          <a:srgbClr val="000000"/>
                        </a:solidFill>
                        <a:effectLst/>
                        <a:latin typeface="Man"/>
                      </a:endParaRPr>
                    </a:p>
                  </a:txBody>
                  <a:tcPr marL="0" marR="0" marT="0" marB="0" anchor="ctr"/>
                </a:tc>
                <a:tc>
                  <a:txBody>
                    <a:bodyPr/>
                    <a:lstStyle/>
                    <a:p>
                      <a:pPr algn="ctr" fontAlgn="b">
                        <a:buNone/>
                      </a:pPr>
                      <a:r>
                        <a:rPr lang="tr-TR" sz="700" u="none" strike="noStrike">
                          <a:effectLst/>
                        </a:rPr>
                        <a:t>10,27</a:t>
                      </a:r>
                      <a:endParaRPr lang="tr-TR" sz="700" b="0" i="0" u="none" strike="noStrike">
                        <a:solidFill>
                          <a:srgbClr val="000000"/>
                        </a:solidFill>
                        <a:effectLst/>
                        <a:latin typeface="Man"/>
                      </a:endParaRPr>
                    </a:p>
                  </a:txBody>
                  <a:tcPr marL="0" marR="0" marT="0" marB="0" anchor="b"/>
                </a:tc>
                <a:tc>
                  <a:txBody>
                    <a:bodyPr/>
                    <a:lstStyle/>
                    <a:p>
                      <a:pPr algn="ctr" fontAlgn="ctr">
                        <a:buNone/>
                      </a:pPr>
                      <a:r>
                        <a:rPr lang="tr-TR" sz="700" u="none" strike="noStrike">
                          <a:effectLst/>
                        </a:rPr>
                        <a:t> </a:t>
                      </a:r>
                      <a:endParaRPr lang="tr-TR" sz="700" b="0" i="0" u="none" strike="noStrike">
                        <a:solidFill>
                          <a:srgbClr val="000000"/>
                        </a:solidFill>
                        <a:effectLst/>
                        <a:latin typeface="Man"/>
                      </a:endParaRPr>
                    </a:p>
                  </a:txBody>
                  <a:tcPr marL="0" marR="0" marT="0" marB="0" anchor="ctr"/>
                </a:tc>
                <a:tc>
                  <a:txBody>
                    <a:bodyPr/>
                    <a:lstStyle/>
                    <a:p>
                      <a:pPr algn="ctr" fontAlgn="ctr">
                        <a:buNone/>
                      </a:pPr>
                      <a:r>
                        <a:rPr lang="tr-TR" sz="700" u="none" strike="noStrike">
                          <a:effectLst/>
                        </a:rPr>
                        <a:t> </a:t>
                      </a:r>
                      <a:endParaRPr lang="tr-TR" sz="700" b="0" i="0" u="none" strike="noStrike">
                        <a:solidFill>
                          <a:srgbClr val="000000"/>
                        </a:solidFill>
                        <a:effectLst/>
                        <a:latin typeface="Man"/>
                      </a:endParaRPr>
                    </a:p>
                  </a:txBody>
                  <a:tcPr marL="0" marR="0" marT="0" marB="0" anchor="ctr"/>
                </a:tc>
                <a:extLst>
                  <a:ext uri="{0D108BD9-81ED-4DB2-BD59-A6C34878D82A}">
                    <a16:rowId xmlns:a16="http://schemas.microsoft.com/office/drawing/2014/main" xmlns="" val="3617663553"/>
                  </a:ext>
                </a:extLst>
              </a:tr>
              <a:tr h="68693">
                <a:tc>
                  <a:txBody>
                    <a:bodyPr/>
                    <a:lstStyle/>
                    <a:p>
                      <a:pPr algn="ctr" fontAlgn="ctr">
                        <a:buNone/>
                      </a:pPr>
                      <a:r>
                        <a:rPr lang="tr-TR" sz="600" u="none" strike="noStrike">
                          <a:effectLst/>
                        </a:rPr>
                        <a:t>20,53</a:t>
                      </a:r>
                      <a:endParaRPr lang="tr-TR" sz="600" b="1" i="0" u="none" strike="noStrike">
                        <a:solidFill>
                          <a:srgbClr val="000000"/>
                        </a:solidFill>
                        <a:effectLst/>
                        <a:latin typeface="Man"/>
                      </a:endParaRPr>
                    </a:p>
                  </a:txBody>
                  <a:tcPr marL="0" marR="0" marT="0" marB="0" anchor="ctr"/>
                </a:tc>
                <a:tc>
                  <a:txBody>
                    <a:bodyPr/>
                    <a:lstStyle/>
                    <a:p>
                      <a:pPr algn="ctr" fontAlgn="b">
                        <a:buNone/>
                      </a:pPr>
                      <a:r>
                        <a:rPr lang="tr-TR" sz="700" u="none" strike="noStrike">
                          <a:effectLst/>
                        </a:rPr>
                        <a:t>10,89</a:t>
                      </a:r>
                      <a:endParaRPr lang="tr-TR" sz="700" b="0" i="0" u="none" strike="noStrike">
                        <a:solidFill>
                          <a:srgbClr val="000000"/>
                        </a:solidFill>
                        <a:effectLst/>
                        <a:latin typeface="Man"/>
                      </a:endParaRPr>
                    </a:p>
                  </a:txBody>
                  <a:tcPr marL="0" marR="0" marT="0" marB="0" anchor="b"/>
                </a:tc>
                <a:tc>
                  <a:txBody>
                    <a:bodyPr/>
                    <a:lstStyle/>
                    <a:p>
                      <a:pPr algn="ctr" fontAlgn="ctr">
                        <a:buNone/>
                      </a:pPr>
                      <a:r>
                        <a:rPr lang="tr-TR" sz="700" u="none" strike="noStrike">
                          <a:effectLst/>
                        </a:rPr>
                        <a:t> </a:t>
                      </a:r>
                      <a:endParaRPr lang="tr-TR" sz="700" b="0" i="0" u="none" strike="noStrike">
                        <a:solidFill>
                          <a:srgbClr val="000000"/>
                        </a:solidFill>
                        <a:effectLst/>
                        <a:latin typeface="Man"/>
                      </a:endParaRPr>
                    </a:p>
                  </a:txBody>
                  <a:tcPr marL="0" marR="0" marT="0" marB="0" anchor="ctr"/>
                </a:tc>
                <a:tc>
                  <a:txBody>
                    <a:bodyPr/>
                    <a:lstStyle/>
                    <a:p>
                      <a:pPr algn="ctr" fontAlgn="ctr">
                        <a:buNone/>
                      </a:pPr>
                      <a:r>
                        <a:rPr lang="tr-TR" sz="700" u="none" strike="noStrike">
                          <a:effectLst/>
                        </a:rPr>
                        <a:t> </a:t>
                      </a:r>
                      <a:endParaRPr lang="tr-TR" sz="700" b="0" i="0" u="none" strike="noStrike">
                        <a:solidFill>
                          <a:srgbClr val="000000"/>
                        </a:solidFill>
                        <a:effectLst/>
                        <a:latin typeface="Man"/>
                      </a:endParaRPr>
                    </a:p>
                  </a:txBody>
                  <a:tcPr marL="0" marR="0" marT="0" marB="0" anchor="ctr"/>
                </a:tc>
                <a:extLst>
                  <a:ext uri="{0D108BD9-81ED-4DB2-BD59-A6C34878D82A}">
                    <a16:rowId xmlns:a16="http://schemas.microsoft.com/office/drawing/2014/main" xmlns="" val="1512574375"/>
                  </a:ext>
                </a:extLst>
              </a:tr>
              <a:tr h="68693">
                <a:tc>
                  <a:txBody>
                    <a:bodyPr/>
                    <a:lstStyle/>
                    <a:p>
                      <a:pPr algn="ctr" fontAlgn="ctr">
                        <a:buNone/>
                      </a:pPr>
                      <a:r>
                        <a:rPr lang="tr-TR" sz="600" u="none" strike="noStrike">
                          <a:effectLst/>
                        </a:rPr>
                        <a:t>30,67</a:t>
                      </a:r>
                      <a:endParaRPr lang="tr-TR" sz="600" b="1" i="0" u="none" strike="noStrike">
                        <a:solidFill>
                          <a:srgbClr val="000000"/>
                        </a:solidFill>
                        <a:effectLst/>
                        <a:latin typeface="Man"/>
                      </a:endParaRPr>
                    </a:p>
                  </a:txBody>
                  <a:tcPr marL="0" marR="0" marT="0" marB="0" anchor="ctr"/>
                </a:tc>
                <a:tc>
                  <a:txBody>
                    <a:bodyPr/>
                    <a:lstStyle/>
                    <a:p>
                      <a:pPr algn="ctr" fontAlgn="b">
                        <a:buNone/>
                      </a:pPr>
                      <a:r>
                        <a:rPr lang="tr-TR" sz="700" u="none" strike="noStrike">
                          <a:effectLst/>
                        </a:rPr>
                        <a:t>9,33</a:t>
                      </a:r>
                      <a:endParaRPr lang="tr-TR" sz="700" b="0" i="0" u="none" strike="noStrike">
                        <a:solidFill>
                          <a:srgbClr val="000000"/>
                        </a:solidFill>
                        <a:effectLst/>
                        <a:latin typeface="Man"/>
                      </a:endParaRPr>
                    </a:p>
                  </a:txBody>
                  <a:tcPr marL="0" marR="0" marT="0" marB="0" anchor="b"/>
                </a:tc>
                <a:tc>
                  <a:txBody>
                    <a:bodyPr/>
                    <a:lstStyle/>
                    <a:p>
                      <a:pPr algn="ctr" fontAlgn="ctr">
                        <a:buNone/>
                      </a:pPr>
                      <a:r>
                        <a:rPr lang="tr-TR" sz="700" u="none" strike="noStrike">
                          <a:effectLst/>
                        </a:rPr>
                        <a:t> </a:t>
                      </a:r>
                      <a:endParaRPr lang="tr-TR" sz="700" b="0" i="0" u="none" strike="noStrike">
                        <a:solidFill>
                          <a:srgbClr val="000000"/>
                        </a:solidFill>
                        <a:effectLst/>
                        <a:latin typeface="Man"/>
                      </a:endParaRPr>
                    </a:p>
                  </a:txBody>
                  <a:tcPr marL="0" marR="0" marT="0" marB="0" anchor="ctr"/>
                </a:tc>
                <a:tc>
                  <a:txBody>
                    <a:bodyPr/>
                    <a:lstStyle/>
                    <a:p>
                      <a:pPr algn="ctr" fontAlgn="ctr">
                        <a:buNone/>
                      </a:pPr>
                      <a:r>
                        <a:rPr lang="tr-TR" sz="700" u="none" strike="noStrike">
                          <a:effectLst/>
                        </a:rPr>
                        <a:t> </a:t>
                      </a:r>
                      <a:endParaRPr lang="tr-TR" sz="700" b="0" i="0" u="none" strike="noStrike">
                        <a:solidFill>
                          <a:srgbClr val="000000"/>
                        </a:solidFill>
                        <a:effectLst/>
                        <a:latin typeface="Man"/>
                      </a:endParaRPr>
                    </a:p>
                  </a:txBody>
                  <a:tcPr marL="0" marR="0" marT="0" marB="0" anchor="ctr"/>
                </a:tc>
                <a:extLst>
                  <a:ext uri="{0D108BD9-81ED-4DB2-BD59-A6C34878D82A}">
                    <a16:rowId xmlns:a16="http://schemas.microsoft.com/office/drawing/2014/main" xmlns="" val="57222314"/>
                  </a:ext>
                </a:extLst>
              </a:tr>
              <a:tr h="68693">
                <a:tc>
                  <a:txBody>
                    <a:bodyPr/>
                    <a:lstStyle/>
                    <a:p>
                      <a:pPr algn="ctr" fontAlgn="ctr">
                        <a:buNone/>
                      </a:pPr>
                      <a:r>
                        <a:rPr lang="tr-TR" sz="600" u="none" strike="noStrike">
                          <a:effectLst/>
                        </a:rPr>
                        <a:t>40,01</a:t>
                      </a:r>
                      <a:endParaRPr lang="tr-TR" sz="600" b="1" i="0" u="none" strike="noStrike">
                        <a:solidFill>
                          <a:srgbClr val="000000"/>
                        </a:solidFill>
                        <a:effectLst/>
                        <a:latin typeface="Man"/>
                      </a:endParaRPr>
                    </a:p>
                  </a:txBody>
                  <a:tcPr marL="0" marR="0" marT="0" marB="0" anchor="ctr"/>
                </a:tc>
                <a:tc>
                  <a:txBody>
                    <a:bodyPr/>
                    <a:lstStyle/>
                    <a:p>
                      <a:pPr algn="ctr" fontAlgn="b">
                        <a:buNone/>
                      </a:pPr>
                      <a:r>
                        <a:rPr lang="tr-TR" sz="700" u="none" strike="noStrike">
                          <a:effectLst/>
                        </a:rPr>
                        <a:t>10,51</a:t>
                      </a:r>
                      <a:endParaRPr lang="tr-TR" sz="700" b="0" i="0" u="none" strike="noStrike">
                        <a:solidFill>
                          <a:srgbClr val="000000"/>
                        </a:solidFill>
                        <a:effectLst/>
                        <a:latin typeface="Man"/>
                      </a:endParaRPr>
                    </a:p>
                  </a:txBody>
                  <a:tcPr marL="0" marR="0" marT="0" marB="0" anchor="b"/>
                </a:tc>
                <a:tc>
                  <a:txBody>
                    <a:bodyPr/>
                    <a:lstStyle/>
                    <a:p>
                      <a:pPr algn="ctr" fontAlgn="ctr">
                        <a:buNone/>
                      </a:pPr>
                      <a:r>
                        <a:rPr lang="tr-TR" sz="700" u="none" strike="noStrike">
                          <a:effectLst/>
                        </a:rPr>
                        <a:t> </a:t>
                      </a:r>
                      <a:endParaRPr lang="tr-TR" sz="700" b="0" i="0" u="none" strike="noStrike">
                        <a:solidFill>
                          <a:srgbClr val="000000"/>
                        </a:solidFill>
                        <a:effectLst/>
                        <a:latin typeface="Man"/>
                      </a:endParaRPr>
                    </a:p>
                  </a:txBody>
                  <a:tcPr marL="0" marR="0" marT="0" marB="0" anchor="ctr"/>
                </a:tc>
                <a:tc>
                  <a:txBody>
                    <a:bodyPr/>
                    <a:lstStyle/>
                    <a:p>
                      <a:pPr algn="ctr" fontAlgn="ctr">
                        <a:buNone/>
                      </a:pPr>
                      <a:r>
                        <a:rPr lang="tr-TR" sz="700" u="none" strike="noStrike">
                          <a:effectLst/>
                        </a:rPr>
                        <a:t> </a:t>
                      </a:r>
                      <a:endParaRPr lang="tr-TR" sz="700" b="0" i="0" u="none" strike="noStrike">
                        <a:solidFill>
                          <a:srgbClr val="000000"/>
                        </a:solidFill>
                        <a:effectLst/>
                        <a:latin typeface="Man"/>
                      </a:endParaRPr>
                    </a:p>
                  </a:txBody>
                  <a:tcPr marL="0" marR="0" marT="0" marB="0" anchor="ctr"/>
                </a:tc>
                <a:extLst>
                  <a:ext uri="{0D108BD9-81ED-4DB2-BD59-A6C34878D82A}">
                    <a16:rowId xmlns:a16="http://schemas.microsoft.com/office/drawing/2014/main" xmlns="" val="1208259243"/>
                  </a:ext>
                </a:extLst>
              </a:tr>
              <a:tr h="68693">
                <a:tc>
                  <a:txBody>
                    <a:bodyPr/>
                    <a:lstStyle/>
                    <a:p>
                      <a:pPr algn="ctr" fontAlgn="ctr">
                        <a:buNone/>
                      </a:pPr>
                      <a:r>
                        <a:rPr lang="tr-TR" sz="600" u="none" strike="noStrike">
                          <a:effectLst/>
                        </a:rPr>
                        <a:t>20,29</a:t>
                      </a:r>
                      <a:endParaRPr lang="tr-TR" sz="600" b="1" i="0" u="none" strike="noStrike">
                        <a:solidFill>
                          <a:srgbClr val="000000"/>
                        </a:solidFill>
                        <a:effectLst/>
                        <a:latin typeface="Man"/>
                      </a:endParaRPr>
                    </a:p>
                  </a:txBody>
                  <a:tcPr marL="0" marR="0" marT="0" marB="0" anchor="ctr"/>
                </a:tc>
                <a:tc>
                  <a:txBody>
                    <a:bodyPr/>
                    <a:lstStyle/>
                    <a:p>
                      <a:pPr algn="ctr" fontAlgn="b">
                        <a:buNone/>
                      </a:pPr>
                      <a:r>
                        <a:rPr lang="tr-TR" sz="700" u="none" strike="noStrike">
                          <a:effectLst/>
                        </a:rPr>
                        <a:t>11,15</a:t>
                      </a:r>
                      <a:endParaRPr lang="tr-TR" sz="700" b="0" i="0" u="none" strike="noStrike">
                        <a:solidFill>
                          <a:srgbClr val="000000"/>
                        </a:solidFill>
                        <a:effectLst/>
                        <a:latin typeface="Man"/>
                      </a:endParaRPr>
                    </a:p>
                  </a:txBody>
                  <a:tcPr marL="0" marR="0" marT="0" marB="0" anchor="b"/>
                </a:tc>
                <a:tc>
                  <a:txBody>
                    <a:bodyPr/>
                    <a:lstStyle/>
                    <a:p>
                      <a:pPr algn="ctr" fontAlgn="ctr">
                        <a:buNone/>
                      </a:pPr>
                      <a:r>
                        <a:rPr lang="tr-TR" sz="700" u="none" strike="noStrike">
                          <a:effectLst/>
                        </a:rPr>
                        <a:t> </a:t>
                      </a:r>
                      <a:endParaRPr lang="tr-TR" sz="700" b="0" i="0" u="none" strike="noStrike">
                        <a:solidFill>
                          <a:srgbClr val="000000"/>
                        </a:solidFill>
                        <a:effectLst/>
                        <a:latin typeface="Man"/>
                      </a:endParaRPr>
                    </a:p>
                  </a:txBody>
                  <a:tcPr marL="0" marR="0" marT="0" marB="0" anchor="ctr"/>
                </a:tc>
                <a:tc>
                  <a:txBody>
                    <a:bodyPr/>
                    <a:lstStyle/>
                    <a:p>
                      <a:pPr algn="ctr" fontAlgn="ctr">
                        <a:buNone/>
                      </a:pPr>
                      <a:r>
                        <a:rPr lang="tr-TR" sz="700" u="none" strike="noStrike">
                          <a:effectLst/>
                        </a:rPr>
                        <a:t> </a:t>
                      </a:r>
                      <a:endParaRPr lang="tr-TR" sz="700" b="0" i="0" u="none" strike="noStrike">
                        <a:solidFill>
                          <a:srgbClr val="000000"/>
                        </a:solidFill>
                        <a:effectLst/>
                        <a:latin typeface="Man"/>
                      </a:endParaRPr>
                    </a:p>
                  </a:txBody>
                  <a:tcPr marL="0" marR="0" marT="0" marB="0" anchor="ctr"/>
                </a:tc>
                <a:extLst>
                  <a:ext uri="{0D108BD9-81ED-4DB2-BD59-A6C34878D82A}">
                    <a16:rowId xmlns:a16="http://schemas.microsoft.com/office/drawing/2014/main" xmlns="" val="3019520499"/>
                  </a:ext>
                </a:extLst>
              </a:tr>
              <a:tr h="68693">
                <a:tc>
                  <a:txBody>
                    <a:bodyPr/>
                    <a:lstStyle/>
                    <a:p>
                      <a:pPr algn="ctr" fontAlgn="ctr">
                        <a:buNone/>
                      </a:pPr>
                      <a:r>
                        <a:rPr lang="tr-TR" sz="600" u="none" strike="noStrike">
                          <a:effectLst/>
                        </a:rPr>
                        <a:t>30,12</a:t>
                      </a:r>
                      <a:endParaRPr lang="tr-TR" sz="600" b="1" i="0" u="none" strike="noStrike">
                        <a:solidFill>
                          <a:srgbClr val="000000"/>
                        </a:solidFill>
                        <a:effectLst/>
                        <a:latin typeface="Man"/>
                      </a:endParaRPr>
                    </a:p>
                  </a:txBody>
                  <a:tcPr marL="0" marR="0" marT="0" marB="0" anchor="ctr"/>
                </a:tc>
                <a:tc>
                  <a:txBody>
                    <a:bodyPr/>
                    <a:lstStyle/>
                    <a:p>
                      <a:pPr algn="ctr" fontAlgn="b">
                        <a:buNone/>
                      </a:pPr>
                      <a:r>
                        <a:rPr lang="tr-TR" sz="700" u="none" strike="noStrike">
                          <a:effectLst/>
                        </a:rPr>
                        <a:t>9,96</a:t>
                      </a:r>
                      <a:endParaRPr lang="tr-TR" sz="700" b="0" i="0" u="none" strike="noStrike">
                        <a:solidFill>
                          <a:srgbClr val="000000"/>
                        </a:solidFill>
                        <a:effectLst/>
                        <a:latin typeface="Man"/>
                      </a:endParaRPr>
                    </a:p>
                  </a:txBody>
                  <a:tcPr marL="0" marR="0" marT="0" marB="0" anchor="b"/>
                </a:tc>
                <a:tc>
                  <a:txBody>
                    <a:bodyPr/>
                    <a:lstStyle/>
                    <a:p>
                      <a:pPr algn="ctr" fontAlgn="ctr">
                        <a:buNone/>
                      </a:pPr>
                      <a:r>
                        <a:rPr lang="tr-TR" sz="700" u="none" strike="noStrike">
                          <a:effectLst/>
                        </a:rPr>
                        <a:t> </a:t>
                      </a:r>
                      <a:endParaRPr lang="tr-TR" sz="700" b="0" i="0" u="none" strike="noStrike">
                        <a:solidFill>
                          <a:srgbClr val="000000"/>
                        </a:solidFill>
                        <a:effectLst/>
                        <a:latin typeface="Man"/>
                      </a:endParaRPr>
                    </a:p>
                  </a:txBody>
                  <a:tcPr marL="0" marR="0" marT="0" marB="0" anchor="ctr"/>
                </a:tc>
                <a:tc>
                  <a:txBody>
                    <a:bodyPr/>
                    <a:lstStyle/>
                    <a:p>
                      <a:pPr algn="ctr" fontAlgn="ctr">
                        <a:buNone/>
                      </a:pPr>
                      <a:r>
                        <a:rPr lang="tr-TR" sz="700" u="none" strike="noStrike">
                          <a:effectLst/>
                        </a:rPr>
                        <a:t> </a:t>
                      </a:r>
                      <a:endParaRPr lang="tr-TR" sz="700" b="0" i="0" u="none" strike="noStrike">
                        <a:solidFill>
                          <a:srgbClr val="000000"/>
                        </a:solidFill>
                        <a:effectLst/>
                        <a:latin typeface="Man"/>
                      </a:endParaRPr>
                    </a:p>
                  </a:txBody>
                  <a:tcPr marL="0" marR="0" marT="0" marB="0" anchor="ctr"/>
                </a:tc>
                <a:extLst>
                  <a:ext uri="{0D108BD9-81ED-4DB2-BD59-A6C34878D82A}">
                    <a16:rowId xmlns:a16="http://schemas.microsoft.com/office/drawing/2014/main" xmlns="" val="3006221091"/>
                  </a:ext>
                </a:extLst>
              </a:tr>
              <a:tr h="68693">
                <a:tc>
                  <a:txBody>
                    <a:bodyPr/>
                    <a:lstStyle/>
                    <a:p>
                      <a:pPr algn="ctr" fontAlgn="ctr">
                        <a:buNone/>
                      </a:pPr>
                      <a:r>
                        <a:rPr lang="tr-TR" sz="600" u="none" strike="noStrike">
                          <a:effectLst/>
                        </a:rPr>
                        <a:t>20,76</a:t>
                      </a:r>
                      <a:endParaRPr lang="tr-TR" sz="600" b="1" i="0" u="none" strike="noStrike">
                        <a:solidFill>
                          <a:srgbClr val="000000"/>
                        </a:solidFill>
                        <a:effectLst/>
                        <a:latin typeface="Man"/>
                      </a:endParaRPr>
                    </a:p>
                  </a:txBody>
                  <a:tcPr marL="0" marR="0" marT="0" marB="0" anchor="ctr"/>
                </a:tc>
                <a:tc>
                  <a:txBody>
                    <a:bodyPr/>
                    <a:lstStyle/>
                    <a:p>
                      <a:pPr algn="ctr" fontAlgn="b">
                        <a:buNone/>
                      </a:pPr>
                      <a:r>
                        <a:rPr lang="tr-TR" sz="700" u="none" strike="noStrike">
                          <a:effectLst/>
                        </a:rPr>
                        <a:t>10,68</a:t>
                      </a:r>
                      <a:endParaRPr lang="tr-TR" sz="700" b="0" i="0" u="none" strike="noStrike">
                        <a:solidFill>
                          <a:srgbClr val="000000"/>
                        </a:solidFill>
                        <a:effectLst/>
                        <a:latin typeface="Man"/>
                      </a:endParaRPr>
                    </a:p>
                  </a:txBody>
                  <a:tcPr marL="0" marR="0" marT="0" marB="0" anchor="b"/>
                </a:tc>
                <a:tc>
                  <a:txBody>
                    <a:bodyPr/>
                    <a:lstStyle/>
                    <a:p>
                      <a:pPr algn="ctr" fontAlgn="ctr">
                        <a:buNone/>
                      </a:pPr>
                      <a:r>
                        <a:rPr lang="tr-TR" sz="700" u="none" strike="noStrike">
                          <a:effectLst/>
                        </a:rPr>
                        <a:t> </a:t>
                      </a:r>
                      <a:endParaRPr lang="tr-TR" sz="700" b="0" i="0" u="none" strike="noStrike">
                        <a:solidFill>
                          <a:srgbClr val="000000"/>
                        </a:solidFill>
                        <a:effectLst/>
                        <a:latin typeface="Man"/>
                      </a:endParaRPr>
                    </a:p>
                  </a:txBody>
                  <a:tcPr marL="0" marR="0" marT="0" marB="0" anchor="ctr"/>
                </a:tc>
                <a:tc>
                  <a:txBody>
                    <a:bodyPr/>
                    <a:lstStyle/>
                    <a:p>
                      <a:pPr algn="ctr" fontAlgn="ctr">
                        <a:buNone/>
                      </a:pPr>
                      <a:r>
                        <a:rPr lang="tr-TR" sz="700" u="none" strike="noStrike">
                          <a:effectLst/>
                        </a:rPr>
                        <a:t> </a:t>
                      </a:r>
                      <a:endParaRPr lang="tr-TR" sz="700" b="0" i="0" u="none" strike="noStrike">
                        <a:solidFill>
                          <a:srgbClr val="000000"/>
                        </a:solidFill>
                        <a:effectLst/>
                        <a:latin typeface="Man"/>
                      </a:endParaRPr>
                    </a:p>
                  </a:txBody>
                  <a:tcPr marL="0" marR="0" marT="0" marB="0" anchor="ctr"/>
                </a:tc>
                <a:extLst>
                  <a:ext uri="{0D108BD9-81ED-4DB2-BD59-A6C34878D82A}">
                    <a16:rowId xmlns:a16="http://schemas.microsoft.com/office/drawing/2014/main" xmlns="" val="817197292"/>
                  </a:ext>
                </a:extLst>
              </a:tr>
              <a:tr h="68693">
                <a:tc>
                  <a:txBody>
                    <a:bodyPr/>
                    <a:lstStyle/>
                    <a:p>
                      <a:pPr algn="ctr" fontAlgn="ctr">
                        <a:buNone/>
                      </a:pPr>
                      <a:r>
                        <a:rPr lang="tr-TR" sz="600" u="none" strike="noStrike">
                          <a:effectLst/>
                        </a:rPr>
                        <a:t>40,22</a:t>
                      </a:r>
                      <a:endParaRPr lang="tr-TR" sz="600" b="1" i="0" u="none" strike="noStrike">
                        <a:solidFill>
                          <a:srgbClr val="000000"/>
                        </a:solidFill>
                        <a:effectLst/>
                        <a:latin typeface="Man"/>
                      </a:endParaRPr>
                    </a:p>
                  </a:txBody>
                  <a:tcPr marL="0" marR="0" marT="0" marB="0" anchor="ctr"/>
                </a:tc>
                <a:tc>
                  <a:txBody>
                    <a:bodyPr/>
                    <a:lstStyle/>
                    <a:p>
                      <a:pPr algn="ctr" fontAlgn="b">
                        <a:buNone/>
                      </a:pPr>
                      <a:r>
                        <a:rPr lang="tr-TR" sz="700" u="none" strike="noStrike">
                          <a:effectLst/>
                        </a:rPr>
                        <a:t>10,22</a:t>
                      </a:r>
                      <a:endParaRPr lang="tr-TR" sz="700" b="0" i="0" u="none" strike="noStrike">
                        <a:solidFill>
                          <a:srgbClr val="000000"/>
                        </a:solidFill>
                        <a:effectLst/>
                        <a:latin typeface="Man"/>
                      </a:endParaRPr>
                    </a:p>
                  </a:txBody>
                  <a:tcPr marL="0" marR="0" marT="0" marB="0" anchor="b"/>
                </a:tc>
                <a:tc>
                  <a:txBody>
                    <a:bodyPr/>
                    <a:lstStyle/>
                    <a:p>
                      <a:pPr algn="ctr" fontAlgn="ctr">
                        <a:buNone/>
                      </a:pPr>
                      <a:r>
                        <a:rPr lang="tr-TR" sz="700" u="none" strike="noStrike">
                          <a:effectLst/>
                        </a:rPr>
                        <a:t> </a:t>
                      </a:r>
                      <a:endParaRPr lang="tr-TR" sz="700" b="0" i="0" u="none" strike="noStrike">
                        <a:solidFill>
                          <a:srgbClr val="000000"/>
                        </a:solidFill>
                        <a:effectLst/>
                        <a:latin typeface="Man"/>
                      </a:endParaRPr>
                    </a:p>
                  </a:txBody>
                  <a:tcPr marL="0" marR="0" marT="0" marB="0" anchor="ctr"/>
                </a:tc>
                <a:tc>
                  <a:txBody>
                    <a:bodyPr/>
                    <a:lstStyle/>
                    <a:p>
                      <a:pPr algn="ctr" fontAlgn="ctr">
                        <a:buNone/>
                      </a:pPr>
                      <a:r>
                        <a:rPr lang="tr-TR" sz="700" u="none" strike="noStrike">
                          <a:effectLst/>
                        </a:rPr>
                        <a:t> </a:t>
                      </a:r>
                      <a:endParaRPr lang="tr-TR" sz="700" b="0" i="0" u="none" strike="noStrike">
                        <a:solidFill>
                          <a:srgbClr val="000000"/>
                        </a:solidFill>
                        <a:effectLst/>
                        <a:latin typeface="Man"/>
                      </a:endParaRPr>
                    </a:p>
                  </a:txBody>
                  <a:tcPr marL="0" marR="0" marT="0" marB="0" anchor="ctr"/>
                </a:tc>
                <a:extLst>
                  <a:ext uri="{0D108BD9-81ED-4DB2-BD59-A6C34878D82A}">
                    <a16:rowId xmlns:a16="http://schemas.microsoft.com/office/drawing/2014/main" xmlns="" val="1071702138"/>
                  </a:ext>
                </a:extLst>
              </a:tr>
              <a:tr h="68693">
                <a:tc>
                  <a:txBody>
                    <a:bodyPr/>
                    <a:lstStyle/>
                    <a:p>
                      <a:pPr algn="ctr" fontAlgn="ctr">
                        <a:buNone/>
                      </a:pPr>
                      <a:r>
                        <a:rPr lang="tr-TR" sz="600" u="none" strike="noStrike">
                          <a:effectLst/>
                        </a:rPr>
                        <a:t>50,60</a:t>
                      </a:r>
                      <a:endParaRPr lang="tr-TR" sz="600" b="1" i="0" u="none" strike="noStrike">
                        <a:solidFill>
                          <a:srgbClr val="000000"/>
                        </a:solidFill>
                        <a:effectLst/>
                        <a:latin typeface="Man"/>
                      </a:endParaRPr>
                    </a:p>
                  </a:txBody>
                  <a:tcPr marL="0" marR="0" marT="0" marB="0" anchor="ctr"/>
                </a:tc>
                <a:tc>
                  <a:txBody>
                    <a:bodyPr/>
                    <a:lstStyle/>
                    <a:p>
                      <a:pPr algn="ctr" fontAlgn="b">
                        <a:buNone/>
                      </a:pPr>
                      <a:r>
                        <a:rPr lang="tr-TR" sz="700" u="none" strike="noStrike">
                          <a:effectLst/>
                        </a:rPr>
                        <a:t>9,47</a:t>
                      </a:r>
                      <a:endParaRPr lang="tr-TR" sz="700" b="0" i="0" u="none" strike="noStrike">
                        <a:solidFill>
                          <a:srgbClr val="000000"/>
                        </a:solidFill>
                        <a:effectLst/>
                        <a:latin typeface="Man"/>
                      </a:endParaRPr>
                    </a:p>
                  </a:txBody>
                  <a:tcPr marL="0" marR="0" marT="0" marB="0" anchor="b"/>
                </a:tc>
                <a:tc>
                  <a:txBody>
                    <a:bodyPr/>
                    <a:lstStyle/>
                    <a:p>
                      <a:pPr algn="ctr" fontAlgn="ctr">
                        <a:buNone/>
                      </a:pPr>
                      <a:r>
                        <a:rPr lang="tr-TR" sz="700" u="none" strike="noStrike">
                          <a:effectLst/>
                        </a:rPr>
                        <a:t> </a:t>
                      </a:r>
                      <a:endParaRPr lang="tr-TR" sz="700" b="0" i="0" u="none" strike="noStrike">
                        <a:solidFill>
                          <a:srgbClr val="000000"/>
                        </a:solidFill>
                        <a:effectLst/>
                        <a:latin typeface="Man"/>
                      </a:endParaRPr>
                    </a:p>
                  </a:txBody>
                  <a:tcPr marL="0" marR="0" marT="0" marB="0" anchor="ctr"/>
                </a:tc>
                <a:tc>
                  <a:txBody>
                    <a:bodyPr/>
                    <a:lstStyle/>
                    <a:p>
                      <a:pPr algn="ctr" fontAlgn="ctr">
                        <a:buNone/>
                      </a:pPr>
                      <a:r>
                        <a:rPr lang="tr-TR" sz="700" u="none" strike="noStrike">
                          <a:effectLst/>
                        </a:rPr>
                        <a:t> </a:t>
                      </a:r>
                      <a:endParaRPr lang="tr-TR" sz="700" b="0" i="0" u="none" strike="noStrike">
                        <a:solidFill>
                          <a:srgbClr val="000000"/>
                        </a:solidFill>
                        <a:effectLst/>
                        <a:latin typeface="Man"/>
                      </a:endParaRPr>
                    </a:p>
                  </a:txBody>
                  <a:tcPr marL="0" marR="0" marT="0" marB="0" anchor="ctr"/>
                </a:tc>
                <a:extLst>
                  <a:ext uri="{0D108BD9-81ED-4DB2-BD59-A6C34878D82A}">
                    <a16:rowId xmlns:a16="http://schemas.microsoft.com/office/drawing/2014/main" xmlns="" val="1313014916"/>
                  </a:ext>
                </a:extLst>
              </a:tr>
              <a:tr h="68693">
                <a:tc>
                  <a:txBody>
                    <a:bodyPr/>
                    <a:lstStyle/>
                    <a:p>
                      <a:pPr algn="ctr" fontAlgn="ctr">
                        <a:buNone/>
                      </a:pPr>
                      <a:r>
                        <a:rPr lang="tr-TR" sz="600" u="none" strike="noStrike">
                          <a:effectLst/>
                        </a:rPr>
                        <a:t>30,58</a:t>
                      </a:r>
                      <a:endParaRPr lang="tr-TR" sz="600" b="1" i="0" u="none" strike="noStrike">
                        <a:solidFill>
                          <a:srgbClr val="000000"/>
                        </a:solidFill>
                        <a:effectLst/>
                        <a:latin typeface="Man"/>
                      </a:endParaRPr>
                    </a:p>
                  </a:txBody>
                  <a:tcPr marL="0" marR="0" marT="0" marB="0" anchor="ctr"/>
                </a:tc>
                <a:tc>
                  <a:txBody>
                    <a:bodyPr/>
                    <a:lstStyle/>
                    <a:p>
                      <a:pPr algn="ctr" fontAlgn="b">
                        <a:buNone/>
                      </a:pPr>
                      <a:r>
                        <a:rPr lang="tr-TR" sz="700" u="none" strike="noStrike">
                          <a:effectLst/>
                        </a:rPr>
                        <a:t>11,08</a:t>
                      </a:r>
                      <a:endParaRPr lang="tr-TR" sz="700" b="0" i="0" u="none" strike="noStrike">
                        <a:solidFill>
                          <a:srgbClr val="000000"/>
                        </a:solidFill>
                        <a:effectLst/>
                        <a:latin typeface="Man"/>
                      </a:endParaRPr>
                    </a:p>
                  </a:txBody>
                  <a:tcPr marL="0" marR="0" marT="0" marB="0" anchor="b"/>
                </a:tc>
                <a:tc>
                  <a:txBody>
                    <a:bodyPr/>
                    <a:lstStyle/>
                    <a:p>
                      <a:pPr algn="ctr" fontAlgn="ctr">
                        <a:buNone/>
                      </a:pPr>
                      <a:r>
                        <a:rPr lang="tr-TR" sz="700" u="none" strike="noStrike">
                          <a:effectLst/>
                        </a:rPr>
                        <a:t> </a:t>
                      </a:r>
                      <a:endParaRPr lang="tr-TR" sz="700" b="0" i="0" u="none" strike="noStrike">
                        <a:solidFill>
                          <a:srgbClr val="000000"/>
                        </a:solidFill>
                        <a:effectLst/>
                        <a:latin typeface="Man"/>
                      </a:endParaRPr>
                    </a:p>
                  </a:txBody>
                  <a:tcPr marL="0" marR="0" marT="0" marB="0" anchor="ctr"/>
                </a:tc>
                <a:tc>
                  <a:txBody>
                    <a:bodyPr/>
                    <a:lstStyle/>
                    <a:p>
                      <a:pPr algn="ctr" fontAlgn="ctr">
                        <a:buNone/>
                      </a:pPr>
                      <a:r>
                        <a:rPr lang="tr-TR" sz="700" u="none" strike="noStrike">
                          <a:effectLst/>
                        </a:rPr>
                        <a:t> </a:t>
                      </a:r>
                      <a:endParaRPr lang="tr-TR" sz="700" b="0" i="0" u="none" strike="noStrike">
                        <a:solidFill>
                          <a:srgbClr val="000000"/>
                        </a:solidFill>
                        <a:effectLst/>
                        <a:latin typeface="Man"/>
                      </a:endParaRPr>
                    </a:p>
                  </a:txBody>
                  <a:tcPr marL="0" marR="0" marT="0" marB="0" anchor="ctr"/>
                </a:tc>
                <a:extLst>
                  <a:ext uri="{0D108BD9-81ED-4DB2-BD59-A6C34878D82A}">
                    <a16:rowId xmlns:a16="http://schemas.microsoft.com/office/drawing/2014/main" xmlns="" val="2773761804"/>
                  </a:ext>
                </a:extLst>
              </a:tr>
              <a:tr h="68693">
                <a:tc>
                  <a:txBody>
                    <a:bodyPr/>
                    <a:lstStyle/>
                    <a:p>
                      <a:pPr algn="ctr" fontAlgn="ctr">
                        <a:buNone/>
                      </a:pPr>
                      <a:r>
                        <a:rPr lang="tr-TR" sz="600" u="none" strike="noStrike">
                          <a:effectLst/>
                        </a:rPr>
                        <a:t>30,91</a:t>
                      </a:r>
                      <a:endParaRPr lang="tr-TR" sz="600" b="1" i="0" u="none" strike="noStrike">
                        <a:solidFill>
                          <a:srgbClr val="000000"/>
                        </a:solidFill>
                        <a:effectLst/>
                        <a:latin typeface="Man"/>
                      </a:endParaRPr>
                    </a:p>
                  </a:txBody>
                  <a:tcPr marL="0" marR="0" marT="0" marB="0" anchor="ctr"/>
                </a:tc>
                <a:tc>
                  <a:txBody>
                    <a:bodyPr/>
                    <a:lstStyle/>
                    <a:p>
                      <a:pPr algn="ctr" fontAlgn="b">
                        <a:buNone/>
                      </a:pPr>
                      <a:r>
                        <a:rPr lang="tr-TR" sz="700" u="none" strike="noStrike">
                          <a:effectLst/>
                        </a:rPr>
                        <a:t>10,36</a:t>
                      </a:r>
                      <a:endParaRPr lang="tr-TR" sz="700" b="0" i="0" u="none" strike="noStrike">
                        <a:solidFill>
                          <a:srgbClr val="000000"/>
                        </a:solidFill>
                        <a:effectLst/>
                        <a:latin typeface="Man"/>
                      </a:endParaRPr>
                    </a:p>
                  </a:txBody>
                  <a:tcPr marL="0" marR="0" marT="0" marB="0" anchor="b"/>
                </a:tc>
                <a:tc>
                  <a:txBody>
                    <a:bodyPr/>
                    <a:lstStyle/>
                    <a:p>
                      <a:pPr algn="ctr" fontAlgn="ctr">
                        <a:buNone/>
                      </a:pPr>
                      <a:r>
                        <a:rPr lang="tr-TR" sz="700" u="none" strike="noStrike">
                          <a:effectLst/>
                        </a:rPr>
                        <a:t> </a:t>
                      </a:r>
                      <a:endParaRPr lang="tr-TR" sz="700" b="0" i="0" u="none" strike="noStrike">
                        <a:solidFill>
                          <a:srgbClr val="000000"/>
                        </a:solidFill>
                        <a:effectLst/>
                        <a:latin typeface="Man"/>
                      </a:endParaRPr>
                    </a:p>
                  </a:txBody>
                  <a:tcPr marL="0" marR="0" marT="0" marB="0" anchor="ctr"/>
                </a:tc>
                <a:tc>
                  <a:txBody>
                    <a:bodyPr/>
                    <a:lstStyle/>
                    <a:p>
                      <a:pPr algn="ctr" fontAlgn="ctr">
                        <a:buNone/>
                      </a:pPr>
                      <a:r>
                        <a:rPr lang="tr-TR" sz="700" u="none" strike="noStrike">
                          <a:effectLst/>
                        </a:rPr>
                        <a:t> </a:t>
                      </a:r>
                      <a:endParaRPr lang="tr-TR" sz="700" b="0" i="0" u="none" strike="noStrike">
                        <a:solidFill>
                          <a:srgbClr val="000000"/>
                        </a:solidFill>
                        <a:effectLst/>
                        <a:latin typeface="Man"/>
                      </a:endParaRPr>
                    </a:p>
                  </a:txBody>
                  <a:tcPr marL="0" marR="0" marT="0" marB="0" anchor="ctr"/>
                </a:tc>
                <a:extLst>
                  <a:ext uri="{0D108BD9-81ED-4DB2-BD59-A6C34878D82A}">
                    <a16:rowId xmlns:a16="http://schemas.microsoft.com/office/drawing/2014/main" xmlns="" val="1196219386"/>
                  </a:ext>
                </a:extLst>
              </a:tr>
              <a:tr h="68693">
                <a:tc>
                  <a:txBody>
                    <a:bodyPr/>
                    <a:lstStyle/>
                    <a:p>
                      <a:pPr algn="ctr" fontAlgn="ctr">
                        <a:buNone/>
                      </a:pPr>
                      <a:r>
                        <a:rPr lang="tr-TR" sz="600" u="none" strike="noStrike">
                          <a:effectLst/>
                        </a:rPr>
                        <a:t>40,15</a:t>
                      </a:r>
                      <a:endParaRPr lang="tr-TR" sz="600" b="1" i="0" u="none" strike="noStrike">
                        <a:solidFill>
                          <a:srgbClr val="000000"/>
                        </a:solidFill>
                        <a:effectLst/>
                        <a:latin typeface="Man"/>
                      </a:endParaRPr>
                    </a:p>
                  </a:txBody>
                  <a:tcPr marL="0" marR="0" marT="0" marB="0" anchor="ctr"/>
                </a:tc>
                <a:tc>
                  <a:txBody>
                    <a:bodyPr/>
                    <a:lstStyle/>
                    <a:p>
                      <a:pPr algn="ctr" fontAlgn="b">
                        <a:buNone/>
                      </a:pPr>
                      <a:r>
                        <a:rPr lang="tr-TR" sz="700" u="none" strike="noStrike">
                          <a:effectLst/>
                        </a:rPr>
                        <a:t>9,84</a:t>
                      </a:r>
                      <a:endParaRPr lang="tr-TR" sz="700" b="0" i="0" u="none" strike="noStrike">
                        <a:solidFill>
                          <a:srgbClr val="000000"/>
                        </a:solidFill>
                        <a:effectLst/>
                        <a:latin typeface="Man"/>
                      </a:endParaRPr>
                    </a:p>
                  </a:txBody>
                  <a:tcPr marL="0" marR="0" marT="0" marB="0" anchor="b"/>
                </a:tc>
                <a:tc>
                  <a:txBody>
                    <a:bodyPr/>
                    <a:lstStyle/>
                    <a:p>
                      <a:pPr algn="ctr" fontAlgn="ctr">
                        <a:buNone/>
                      </a:pPr>
                      <a:r>
                        <a:rPr lang="tr-TR" sz="700" u="none" strike="noStrike">
                          <a:effectLst/>
                        </a:rPr>
                        <a:t> </a:t>
                      </a:r>
                      <a:endParaRPr lang="tr-TR" sz="700" b="0" i="0" u="none" strike="noStrike">
                        <a:solidFill>
                          <a:srgbClr val="000000"/>
                        </a:solidFill>
                        <a:effectLst/>
                        <a:latin typeface="Man"/>
                      </a:endParaRPr>
                    </a:p>
                  </a:txBody>
                  <a:tcPr marL="0" marR="0" marT="0" marB="0" anchor="ctr"/>
                </a:tc>
                <a:tc>
                  <a:txBody>
                    <a:bodyPr/>
                    <a:lstStyle/>
                    <a:p>
                      <a:pPr algn="ctr" fontAlgn="ctr">
                        <a:buNone/>
                      </a:pPr>
                      <a:r>
                        <a:rPr lang="tr-TR" sz="700" u="none" strike="noStrike">
                          <a:effectLst/>
                        </a:rPr>
                        <a:t> </a:t>
                      </a:r>
                      <a:endParaRPr lang="tr-TR" sz="700" b="0" i="0" u="none" strike="noStrike">
                        <a:solidFill>
                          <a:srgbClr val="000000"/>
                        </a:solidFill>
                        <a:effectLst/>
                        <a:latin typeface="Man"/>
                      </a:endParaRPr>
                    </a:p>
                  </a:txBody>
                  <a:tcPr marL="0" marR="0" marT="0" marB="0" anchor="ctr"/>
                </a:tc>
                <a:extLst>
                  <a:ext uri="{0D108BD9-81ED-4DB2-BD59-A6C34878D82A}">
                    <a16:rowId xmlns:a16="http://schemas.microsoft.com/office/drawing/2014/main" xmlns="" val="1424171149"/>
                  </a:ext>
                </a:extLst>
              </a:tr>
              <a:tr h="68693">
                <a:tc>
                  <a:txBody>
                    <a:bodyPr/>
                    <a:lstStyle/>
                    <a:p>
                      <a:pPr algn="ctr" fontAlgn="ctr">
                        <a:buNone/>
                      </a:pPr>
                      <a:r>
                        <a:rPr lang="tr-TR" sz="600" u="none" strike="noStrike">
                          <a:effectLst/>
                        </a:rPr>
                        <a:t>40,09</a:t>
                      </a:r>
                      <a:endParaRPr lang="tr-TR" sz="600" b="1" i="0" u="none" strike="noStrike">
                        <a:solidFill>
                          <a:srgbClr val="000000"/>
                        </a:solidFill>
                        <a:effectLst/>
                        <a:latin typeface="Man"/>
                      </a:endParaRPr>
                    </a:p>
                  </a:txBody>
                  <a:tcPr marL="0" marR="0" marT="0" marB="0" anchor="ctr"/>
                </a:tc>
                <a:tc>
                  <a:txBody>
                    <a:bodyPr/>
                    <a:lstStyle/>
                    <a:p>
                      <a:pPr algn="ctr" fontAlgn="b">
                        <a:buNone/>
                      </a:pPr>
                      <a:r>
                        <a:rPr lang="tr-TR" sz="700" u="none" strike="noStrike">
                          <a:effectLst/>
                        </a:rPr>
                        <a:t>10,59</a:t>
                      </a:r>
                      <a:endParaRPr lang="tr-TR" sz="700" b="0" i="0" u="none" strike="noStrike">
                        <a:solidFill>
                          <a:srgbClr val="000000"/>
                        </a:solidFill>
                        <a:effectLst/>
                        <a:latin typeface="Man"/>
                      </a:endParaRPr>
                    </a:p>
                  </a:txBody>
                  <a:tcPr marL="0" marR="0" marT="0" marB="0" anchor="b"/>
                </a:tc>
                <a:tc>
                  <a:txBody>
                    <a:bodyPr/>
                    <a:lstStyle/>
                    <a:p>
                      <a:pPr algn="ctr" fontAlgn="ctr">
                        <a:buNone/>
                      </a:pPr>
                      <a:r>
                        <a:rPr lang="tr-TR" sz="700" u="none" strike="noStrike">
                          <a:effectLst/>
                        </a:rPr>
                        <a:t> </a:t>
                      </a:r>
                      <a:endParaRPr lang="tr-TR" sz="700" b="0" i="0" u="none" strike="noStrike">
                        <a:solidFill>
                          <a:srgbClr val="000000"/>
                        </a:solidFill>
                        <a:effectLst/>
                        <a:latin typeface="Man"/>
                      </a:endParaRPr>
                    </a:p>
                  </a:txBody>
                  <a:tcPr marL="0" marR="0" marT="0" marB="0" anchor="ctr"/>
                </a:tc>
                <a:tc>
                  <a:txBody>
                    <a:bodyPr/>
                    <a:lstStyle/>
                    <a:p>
                      <a:pPr algn="ctr" fontAlgn="ctr">
                        <a:buNone/>
                      </a:pPr>
                      <a:r>
                        <a:rPr lang="tr-TR" sz="700" u="none" strike="noStrike">
                          <a:effectLst/>
                        </a:rPr>
                        <a:t> </a:t>
                      </a:r>
                      <a:endParaRPr lang="tr-TR" sz="700" b="0" i="0" u="none" strike="noStrike">
                        <a:solidFill>
                          <a:srgbClr val="000000"/>
                        </a:solidFill>
                        <a:effectLst/>
                        <a:latin typeface="Man"/>
                      </a:endParaRPr>
                    </a:p>
                  </a:txBody>
                  <a:tcPr marL="0" marR="0" marT="0" marB="0" anchor="ctr"/>
                </a:tc>
                <a:extLst>
                  <a:ext uri="{0D108BD9-81ED-4DB2-BD59-A6C34878D82A}">
                    <a16:rowId xmlns:a16="http://schemas.microsoft.com/office/drawing/2014/main" xmlns="" val="523569777"/>
                  </a:ext>
                </a:extLst>
              </a:tr>
              <a:tr h="68693">
                <a:tc>
                  <a:txBody>
                    <a:bodyPr/>
                    <a:lstStyle/>
                    <a:p>
                      <a:pPr algn="ctr" fontAlgn="ctr">
                        <a:buNone/>
                      </a:pPr>
                      <a:r>
                        <a:rPr lang="tr-TR" sz="600" u="none" strike="noStrike">
                          <a:effectLst/>
                        </a:rPr>
                        <a:t>30,30</a:t>
                      </a:r>
                      <a:endParaRPr lang="tr-TR" sz="600" b="1" i="0" u="none" strike="noStrike">
                        <a:solidFill>
                          <a:srgbClr val="000000"/>
                        </a:solidFill>
                        <a:effectLst/>
                        <a:latin typeface="Man"/>
                      </a:endParaRPr>
                    </a:p>
                  </a:txBody>
                  <a:tcPr marL="0" marR="0" marT="0" marB="0" anchor="ctr"/>
                </a:tc>
                <a:tc>
                  <a:txBody>
                    <a:bodyPr/>
                    <a:lstStyle/>
                    <a:p>
                      <a:pPr algn="ctr" fontAlgn="b">
                        <a:buNone/>
                      </a:pPr>
                      <a:r>
                        <a:rPr lang="tr-TR" sz="700" u="none" strike="noStrike">
                          <a:effectLst/>
                        </a:rPr>
                        <a:t>9,91</a:t>
                      </a:r>
                      <a:endParaRPr lang="tr-TR" sz="700" b="0" i="0" u="none" strike="noStrike">
                        <a:solidFill>
                          <a:srgbClr val="000000"/>
                        </a:solidFill>
                        <a:effectLst/>
                        <a:latin typeface="Man"/>
                      </a:endParaRPr>
                    </a:p>
                  </a:txBody>
                  <a:tcPr marL="0" marR="0" marT="0" marB="0" anchor="b"/>
                </a:tc>
                <a:tc>
                  <a:txBody>
                    <a:bodyPr/>
                    <a:lstStyle/>
                    <a:p>
                      <a:pPr algn="ctr" fontAlgn="ctr">
                        <a:buNone/>
                      </a:pPr>
                      <a:r>
                        <a:rPr lang="tr-TR" sz="700" u="none" strike="noStrike">
                          <a:effectLst/>
                        </a:rPr>
                        <a:t> </a:t>
                      </a:r>
                      <a:endParaRPr lang="tr-TR" sz="700" b="0" i="0" u="none" strike="noStrike">
                        <a:solidFill>
                          <a:srgbClr val="000000"/>
                        </a:solidFill>
                        <a:effectLst/>
                        <a:latin typeface="Man"/>
                      </a:endParaRPr>
                    </a:p>
                  </a:txBody>
                  <a:tcPr marL="0" marR="0" marT="0" marB="0" anchor="ctr"/>
                </a:tc>
                <a:tc>
                  <a:txBody>
                    <a:bodyPr/>
                    <a:lstStyle/>
                    <a:p>
                      <a:pPr algn="ctr" fontAlgn="ctr">
                        <a:buNone/>
                      </a:pPr>
                      <a:r>
                        <a:rPr lang="tr-TR" sz="700" u="none" strike="noStrike">
                          <a:effectLst/>
                        </a:rPr>
                        <a:t> </a:t>
                      </a:r>
                      <a:endParaRPr lang="tr-TR" sz="700" b="0" i="0" u="none" strike="noStrike">
                        <a:solidFill>
                          <a:srgbClr val="000000"/>
                        </a:solidFill>
                        <a:effectLst/>
                        <a:latin typeface="Man"/>
                      </a:endParaRPr>
                    </a:p>
                  </a:txBody>
                  <a:tcPr marL="0" marR="0" marT="0" marB="0" anchor="ctr"/>
                </a:tc>
                <a:extLst>
                  <a:ext uri="{0D108BD9-81ED-4DB2-BD59-A6C34878D82A}">
                    <a16:rowId xmlns:a16="http://schemas.microsoft.com/office/drawing/2014/main" xmlns="" val="3122643798"/>
                  </a:ext>
                </a:extLst>
              </a:tr>
              <a:tr h="68693">
                <a:tc>
                  <a:txBody>
                    <a:bodyPr/>
                    <a:lstStyle/>
                    <a:p>
                      <a:pPr algn="ctr" fontAlgn="ctr">
                        <a:buNone/>
                      </a:pPr>
                      <a:r>
                        <a:rPr lang="tr-TR" sz="600" u="none" strike="noStrike">
                          <a:effectLst/>
                        </a:rPr>
                        <a:t>34,00</a:t>
                      </a:r>
                      <a:endParaRPr lang="tr-TR" sz="600" b="1" i="0" u="none" strike="noStrike">
                        <a:solidFill>
                          <a:srgbClr val="000000"/>
                        </a:solidFill>
                        <a:effectLst/>
                        <a:latin typeface="Man"/>
                      </a:endParaRPr>
                    </a:p>
                  </a:txBody>
                  <a:tcPr marL="0" marR="0" marT="0" marB="0" anchor="ctr"/>
                </a:tc>
                <a:tc>
                  <a:txBody>
                    <a:bodyPr/>
                    <a:lstStyle/>
                    <a:p>
                      <a:pPr algn="ctr" fontAlgn="b">
                        <a:buNone/>
                      </a:pPr>
                      <a:r>
                        <a:rPr lang="tr-TR" sz="700" u="none" strike="noStrike">
                          <a:effectLst/>
                        </a:rPr>
                        <a:t>5,92</a:t>
                      </a:r>
                      <a:endParaRPr lang="tr-TR" sz="700" b="0" i="0" u="none" strike="noStrike">
                        <a:solidFill>
                          <a:srgbClr val="000000"/>
                        </a:solidFill>
                        <a:effectLst/>
                        <a:latin typeface="Man"/>
                      </a:endParaRPr>
                    </a:p>
                  </a:txBody>
                  <a:tcPr marL="0" marR="0" marT="0" marB="0" anchor="b"/>
                </a:tc>
                <a:tc>
                  <a:txBody>
                    <a:bodyPr/>
                    <a:lstStyle/>
                    <a:p>
                      <a:pPr algn="ctr" fontAlgn="ctr">
                        <a:buNone/>
                      </a:pPr>
                      <a:r>
                        <a:rPr lang="tr-TR" sz="700" u="none" strike="noStrike">
                          <a:effectLst/>
                        </a:rPr>
                        <a:t> </a:t>
                      </a:r>
                      <a:endParaRPr lang="tr-TR" sz="700" b="0" i="0" u="none" strike="noStrike">
                        <a:solidFill>
                          <a:srgbClr val="000000"/>
                        </a:solidFill>
                        <a:effectLst/>
                        <a:latin typeface="Man"/>
                      </a:endParaRPr>
                    </a:p>
                  </a:txBody>
                  <a:tcPr marL="0" marR="0" marT="0" marB="0" anchor="ctr"/>
                </a:tc>
                <a:tc>
                  <a:txBody>
                    <a:bodyPr/>
                    <a:lstStyle/>
                    <a:p>
                      <a:pPr algn="ctr" fontAlgn="ctr">
                        <a:buNone/>
                      </a:pPr>
                      <a:r>
                        <a:rPr lang="tr-TR" sz="700" u="none" strike="noStrike">
                          <a:effectLst/>
                        </a:rPr>
                        <a:t> </a:t>
                      </a:r>
                      <a:endParaRPr lang="tr-TR" sz="700" b="0" i="0" u="none" strike="noStrike">
                        <a:solidFill>
                          <a:srgbClr val="000000"/>
                        </a:solidFill>
                        <a:effectLst/>
                        <a:latin typeface="Man"/>
                      </a:endParaRPr>
                    </a:p>
                  </a:txBody>
                  <a:tcPr marL="0" marR="0" marT="0" marB="0" anchor="ctr"/>
                </a:tc>
                <a:extLst>
                  <a:ext uri="{0D108BD9-81ED-4DB2-BD59-A6C34878D82A}">
                    <a16:rowId xmlns:a16="http://schemas.microsoft.com/office/drawing/2014/main" xmlns="" val="3272435535"/>
                  </a:ext>
                </a:extLst>
              </a:tr>
              <a:tr h="68693">
                <a:tc>
                  <a:txBody>
                    <a:bodyPr/>
                    <a:lstStyle/>
                    <a:p>
                      <a:pPr algn="ctr" fontAlgn="ctr">
                        <a:buNone/>
                      </a:pPr>
                      <a:r>
                        <a:rPr lang="tr-TR" sz="600" u="none" strike="noStrike">
                          <a:effectLst/>
                        </a:rPr>
                        <a:t>30,88</a:t>
                      </a:r>
                      <a:endParaRPr lang="tr-TR" sz="600" b="1" i="0" u="none" strike="noStrike">
                        <a:solidFill>
                          <a:srgbClr val="000000"/>
                        </a:solidFill>
                        <a:effectLst/>
                        <a:latin typeface="Man"/>
                      </a:endParaRPr>
                    </a:p>
                  </a:txBody>
                  <a:tcPr marL="0" marR="0" marT="0" marB="0" anchor="ctr"/>
                </a:tc>
                <a:tc>
                  <a:txBody>
                    <a:bodyPr/>
                    <a:lstStyle/>
                    <a:p>
                      <a:pPr algn="ctr" fontAlgn="b">
                        <a:buNone/>
                      </a:pPr>
                      <a:r>
                        <a:rPr lang="tr-TR" sz="700" u="none" strike="noStrike">
                          <a:effectLst/>
                        </a:rPr>
                        <a:t>6,00</a:t>
                      </a:r>
                      <a:endParaRPr lang="tr-TR" sz="700" b="0" i="0" u="none" strike="noStrike">
                        <a:solidFill>
                          <a:srgbClr val="000000"/>
                        </a:solidFill>
                        <a:effectLst/>
                        <a:latin typeface="Man"/>
                      </a:endParaRPr>
                    </a:p>
                  </a:txBody>
                  <a:tcPr marL="0" marR="0" marT="0" marB="0" anchor="b"/>
                </a:tc>
                <a:tc>
                  <a:txBody>
                    <a:bodyPr/>
                    <a:lstStyle/>
                    <a:p>
                      <a:pPr algn="ctr" fontAlgn="ctr">
                        <a:buNone/>
                      </a:pPr>
                      <a:r>
                        <a:rPr lang="tr-TR" sz="700" u="none" strike="noStrike">
                          <a:effectLst/>
                        </a:rPr>
                        <a:t> </a:t>
                      </a:r>
                      <a:endParaRPr lang="tr-TR" sz="700" b="0" i="0" u="none" strike="noStrike">
                        <a:solidFill>
                          <a:srgbClr val="000000"/>
                        </a:solidFill>
                        <a:effectLst/>
                        <a:latin typeface="Man"/>
                      </a:endParaRPr>
                    </a:p>
                  </a:txBody>
                  <a:tcPr marL="0" marR="0" marT="0" marB="0" anchor="ctr"/>
                </a:tc>
                <a:tc>
                  <a:txBody>
                    <a:bodyPr/>
                    <a:lstStyle/>
                    <a:p>
                      <a:pPr algn="ctr" fontAlgn="ctr">
                        <a:buNone/>
                      </a:pPr>
                      <a:r>
                        <a:rPr lang="tr-TR" sz="700" u="none" strike="noStrike">
                          <a:effectLst/>
                        </a:rPr>
                        <a:t> </a:t>
                      </a:r>
                      <a:endParaRPr lang="tr-TR" sz="700" b="0" i="0" u="none" strike="noStrike">
                        <a:solidFill>
                          <a:srgbClr val="000000"/>
                        </a:solidFill>
                        <a:effectLst/>
                        <a:latin typeface="Man"/>
                      </a:endParaRPr>
                    </a:p>
                  </a:txBody>
                  <a:tcPr marL="0" marR="0" marT="0" marB="0" anchor="ctr"/>
                </a:tc>
                <a:extLst>
                  <a:ext uri="{0D108BD9-81ED-4DB2-BD59-A6C34878D82A}">
                    <a16:rowId xmlns:a16="http://schemas.microsoft.com/office/drawing/2014/main" xmlns="" val="3754634744"/>
                  </a:ext>
                </a:extLst>
              </a:tr>
              <a:tr h="65129">
                <a:tc>
                  <a:txBody>
                    <a:bodyPr/>
                    <a:lstStyle/>
                    <a:p>
                      <a:pPr algn="ctr" fontAlgn="ctr">
                        <a:buNone/>
                      </a:pPr>
                      <a:r>
                        <a:rPr lang="tr-TR" sz="600" u="none" strike="noStrike">
                          <a:effectLst/>
                        </a:rPr>
                        <a:t>1000,00</a:t>
                      </a:r>
                      <a:endParaRPr lang="tr-TR" sz="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buNone/>
                      </a:pPr>
                      <a:r>
                        <a:rPr lang="tr-TR" sz="600" u="none" strike="noStrike">
                          <a:effectLst/>
                        </a:rPr>
                        <a:t>306,00</a:t>
                      </a:r>
                      <a:endParaRPr lang="tr-TR" sz="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buNone/>
                      </a:pPr>
                      <a:r>
                        <a:rPr lang="tr-TR" sz="600" u="none" strike="noStrike">
                          <a:effectLst/>
                        </a:rPr>
                        <a:t>0,00</a:t>
                      </a:r>
                      <a:endParaRPr lang="tr-TR" sz="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buNone/>
                      </a:pPr>
                      <a:r>
                        <a:rPr lang="tr-TR" sz="600" u="none" strike="noStrike">
                          <a:effectLst/>
                        </a:rPr>
                        <a:t>20,95</a:t>
                      </a:r>
                      <a:endParaRPr lang="tr-TR" sz="6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797156401"/>
                  </a:ext>
                </a:extLst>
              </a:tr>
              <a:tr h="62027">
                <a:tc gridSpan="4">
                  <a:txBody>
                    <a:bodyPr/>
                    <a:lstStyle/>
                    <a:p>
                      <a:pPr algn="ctr" fontAlgn="b">
                        <a:buNone/>
                      </a:pPr>
                      <a:r>
                        <a:rPr lang="es-ES" sz="600" u="none" strike="noStrike">
                          <a:effectLst/>
                        </a:rPr>
                        <a:t> Aylık Toplam Konaklayan Misafir*Geceleme Sayısı </a:t>
                      </a:r>
                      <a:endParaRPr lang="es-ES" sz="600" b="1" i="0" u="none" strike="noStrike">
                        <a:solidFill>
                          <a:srgbClr val="000000"/>
                        </a:solidFill>
                        <a:effectLst/>
                        <a:latin typeface="Calibri" panose="020F0502020204030204" pitchFamily="34" charset="0"/>
                      </a:endParaRPr>
                    </a:p>
                  </a:txBody>
                  <a:tcPr marL="0" marR="0" marT="0" marB="0" anchor="b"/>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3927457788"/>
                  </a:ext>
                </a:extLst>
              </a:tr>
              <a:tr h="65129">
                <a:tc gridSpan="4">
                  <a:txBody>
                    <a:bodyPr/>
                    <a:lstStyle/>
                    <a:p>
                      <a:pPr algn="ctr" fontAlgn="b">
                        <a:buNone/>
                      </a:pPr>
                      <a:r>
                        <a:rPr lang="tr-TR" sz="600" u="none" strike="noStrike">
                          <a:effectLst/>
                        </a:rPr>
                        <a:t>5108,00</a:t>
                      </a:r>
                      <a:endParaRPr lang="tr-TR" sz="600" b="1" i="0" u="none" strike="noStrike">
                        <a:solidFill>
                          <a:srgbClr val="000000"/>
                        </a:solidFill>
                        <a:effectLst/>
                        <a:latin typeface="Calibri" panose="020F0502020204030204" pitchFamily="34" charset="0"/>
                      </a:endParaRPr>
                    </a:p>
                  </a:txBody>
                  <a:tcPr marL="0" marR="0" marT="0" marB="0" anchor="b"/>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520861645"/>
                  </a:ext>
                </a:extLst>
              </a:tr>
              <a:tr h="148865">
                <a:tc>
                  <a:txBody>
                    <a:bodyPr/>
                    <a:lstStyle/>
                    <a:p>
                      <a:pPr algn="ctr" fontAlgn="ctr">
                        <a:buNone/>
                      </a:pPr>
                      <a:r>
                        <a:rPr lang="tr-TR" sz="600" u="none" strike="noStrike">
                          <a:effectLst/>
                        </a:rPr>
                        <a:t>Misafir/gece başına</a:t>
                      </a:r>
                      <a:br>
                        <a:rPr lang="tr-TR" sz="600" u="none" strike="noStrike">
                          <a:effectLst/>
                        </a:rPr>
                      </a:br>
                      <a:r>
                        <a:rPr lang="tr-TR" sz="600" u="none" strike="noStrike">
                          <a:effectLst/>
                        </a:rPr>
                        <a:t> Kullanılan Elektrik Miktarı </a:t>
                      </a:r>
                      <a:endParaRPr lang="tr-TR" sz="600" b="1" i="0" u="none" strike="noStrike">
                        <a:solidFill>
                          <a:srgbClr val="000000"/>
                        </a:solidFill>
                        <a:effectLst/>
                        <a:latin typeface="Calibri" panose="020F0502020204030204" pitchFamily="34" charset="0"/>
                      </a:endParaRPr>
                    </a:p>
                  </a:txBody>
                  <a:tcPr marL="0" marR="0" marT="0" marB="0" anchor="ctr"/>
                </a:tc>
                <a:tc gridSpan="2">
                  <a:txBody>
                    <a:bodyPr/>
                    <a:lstStyle/>
                    <a:p>
                      <a:pPr algn="ctr" fontAlgn="ctr">
                        <a:buNone/>
                      </a:pPr>
                      <a:r>
                        <a:rPr lang="tr-TR" sz="600" u="none" strike="noStrike">
                          <a:effectLst/>
                        </a:rPr>
                        <a:t>Misafir/gece başına</a:t>
                      </a:r>
                      <a:br>
                        <a:rPr lang="tr-TR" sz="600" u="none" strike="noStrike">
                          <a:effectLst/>
                        </a:rPr>
                      </a:br>
                      <a:r>
                        <a:rPr lang="tr-TR" sz="600" u="none" strike="noStrike">
                          <a:effectLst/>
                        </a:rPr>
                        <a:t> Kullanılan Su Miktarı (m3)</a:t>
                      </a:r>
                      <a:endParaRPr lang="tr-TR" sz="600" b="1" i="0" u="none" strike="noStrike">
                        <a:solidFill>
                          <a:srgbClr val="000000"/>
                        </a:solidFill>
                        <a:effectLst/>
                        <a:latin typeface="Calibri" panose="020F0502020204030204" pitchFamily="34" charset="0"/>
                      </a:endParaRPr>
                    </a:p>
                  </a:txBody>
                  <a:tcPr marL="0" marR="0" marT="0" marB="0" anchor="ctr"/>
                </a:tc>
                <a:tc hMerge="1">
                  <a:txBody>
                    <a:bodyPr/>
                    <a:lstStyle/>
                    <a:p>
                      <a:endParaRPr lang="tr-TR"/>
                    </a:p>
                  </a:txBody>
                  <a:tcPr/>
                </a:tc>
                <a:tc>
                  <a:txBody>
                    <a:bodyPr/>
                    <a:lstStyle/>
                    <a:p>
                      <a:pPr algn="ctr" fontAlgn="ctr">
                        <a:buNone/>
                      </a:pPr>
                      <a:r>
                        <a:rPr lang="tr-TR" sz="600" u="none" strike="noStrike">
                          <a:effectLst/>
                        </a:rPr>
                        <a:t>Misafir/gece başına</a:t>
                      </a:r>
                      <a:br>
                        <a:rPr lang="tr-TR" sz="600" u="none" strike="noStrike">
                          <a:effectLst/>
                        </a:rPr>
                      </a:br>
                      <a:r>
                        <a:rPr lang="tr-TR" sz="600" u="none" strike="noStrike">
                          <a:effectLst/>
                        </a:rPr>
                        <a:t>Çıkan Atık Miktarı </a:t>
                      </a:r>
                      <a:endParaRPr lang="tr-TR" sz="6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3661704836"/>
                  </a:ext>
                </a:extLst>
              </a:tr>
              <a:tr h="58880">
                <a:tc>
                  <a:txBody>
                    <a:bodyPr/>
                    <a:lstStyle/>
                    <a:p>
                      <a:pPr algn="ctr" fontAlgn="ctr">
                        <a:buNone/>
                      </a:pPr>
                      <a:r>
                        <a:rPr lang="tr-TR" sz="600" u="none" strike="noStrike">
                          <a:effectLst/>
                        </a:rPr>
                        <a:t>0,20</a:t>
                      </a:r>
                      <a:endParaRPr lang="tr-TR" sz="600" b="1" i="0" u="none" strike="noStrike">
                        <a:solidFill>
                          <a:srgbClr val="000000"/>
                        </a:solidFill>
                        <a:effectLst/>
                        <a:latin typeface="Calibri" panose="020F0502020204030204" pitchFamily="34" charset="0"/>
                      </a:endParaRPr>
                    </a:p>
                  </a:txBody>
                  <a:tcPr marL="0" marR="0" marT="0" marB="0" anchor="ctr"/>
                </a:tc>
                <a:tc gridSpan="2">
                  <a:txBody>
                    <a:bodyPr/>
                    <a:lstStyle/>
                    <a:p>
                      <a:pPr algn="ctr" fontAlgn="ctr">
                        <a:buNone/>
                      </a:pPr>
                      <a:r>
                        <a:rPr lang="tr-TR" sz="600" u="none" strike="noStrike">
                          <a:effectLst/>
                        </a:rPr>
                        <a:t>0,06</a:t>
                      </a:r>
                      <a:endParaRPr lang="tr-TR" sz="600" b="1" i="0" u="none" strike="noStrike">
                        <a:solidFill>
                          <a:srgbClr val="000000"/>
                        </a:solidFill>
                        <a:effectLst/>
                        <a:latin typeface="Calibri" panose="020F0502020204030204" pitchFamily="34" charset="0"/>
                      </a:endParaRPr>
                    </a:p>
                  </a:txBody>
                  <a:tcPr marL="0" marR="0" marT="0" marB="0" anchor="ctr"/>
                </a:tc>
                <a:tc hMerge="1">
                  <a:txBody>
                    <a:bodyPr/>
                    <a:lstStyle/>
                    <a:p>
                      <a:endParaRPr lang="tr-TR"/>
                    </a:p>
                  </a:txBody>
                  <a:tcPr/>
                </a:tc>
                <a:tc>
                  <a:txBody>
                    <a:bodyPr/>
                    <a:lstStyle/>
                    <a:p>
                      <a:pPr algn="ctr" fontAlgn="ctr">
                        <a:buNone/>
                      </a:pPr>
                      <a:r>
                        <a:rPr lang="tr-TR" sz="600" u="none" strike="noStrike" dirty="0">
                          <a:effectLst/>
                        </a:rPr>
                        <a:t>0,00</a:t>
                      </a:r>
                      <a:endParaRPr lang="tr-TR" sz="6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4190106915"/>
                  </a:ext>
                </a:extLst>
              </a:tr>
            </a:tbl>
          </a:graphicData>
        </a:graphic>
      </p:graphicFrame>
      <p:pic>
        <p:nvPicPr>
          <p:cNvPr id="10" name="Resim 9" descr="Svalinn Hotel İzmir Gaziemir Otel">
            <a:extLst>
              <a:ext uri="{FF2B5EF4-FFF2-40B4-BE49-F238E27FC236}">
                <a16:creationId xmlns:a16="http://schemas.microsoft.com/office/drawing/2014/main" xmlns="" id="{F2C0714C-88C0-48E3-8F49-16BAB324A8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79" y="1947396"/>
            <a:ext cx="1525487" cy="542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0588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DAE049A7-810B-E243-A942-E84026B866F2}"/>
              </a:ext>
            </a:extLst>
          </p:cNvPr>
          <p:cNvSpPr>
            <a:spLocks noGrp="1"/>
          </p:cNvSpPr>
          <p:nvPr>
            <p:ph type="title"/>
          </p:nvPr>
        </p:nvSpPr>
        <p:spPr/>
        <p:txBody>
          <a:bodyPr/>
          <a:lstStyle/>
          <a:p>
            <a:r>
              <a:rPr lang="es-ES" dirty="0"/>
              <a:t>SU YÖNETİMİ VE ATIK SU </a:t>
            </a:r>
            <a:endParaRPr lang="tr-TR" dirty="0"/>
          </a:p>
        </p:txBody>
      </p:sp>
      <p:sp>
        <p:nvSpPr>
          <p:cNvPr id="3" name="İçerik Yer Tutucusu 2">
            <a:extLst>
              <a:ext uri="{FF2B5EF4-FFF2-40B4-BE49-F238E27FC236}">
                <a16:creationId xmlns:a16="http://schemas.microsoft.com/office/drawing/2014/main" xmlns="" id="{A7D7D35E-4678-D0CC-6694-61F149C86183}"/>
              </a:ext>
            </a:extLst>
          </p:cNvPr>
          <p:cNvSpPr>
            <a:spLocks noGrp="1"/>
          </p:cNvSpPr>
          <p:nvPr>
            <p:ph idx="1"/>
          </p:nvPr>
        </p:nvSpPr>
        <p:spPr/>
        <p:txBody>
          <a:bodyPr>
            <a:normAutofit fontScale="85000" lnSpcReduction="20000"/>
          </a:bodyPr>
          <a:lstStyle/>
          <a:p>
            <a:r>
              <a:rPr lang="tr-TR" dirty="0"/>
              <a:t>Svalinn Hotel olarak, suyun yaşam için vazgeçilmez ve sınırlı bir kaynak olduğunun farkındayız. Sürdürülebilir turizm kapsamında yürüttüğümüz faaliyetlerin merkezine su tasarrufu, verimli kullanım ve atık suyun çevreye zarar vermeden yönetimini yerleştiriyoruz.</a:t>
            </a:r>
          </a:p>
          <a:p>
            <a:r>
              <a:rPr lang="tr-TR" dirty="0"/>
              <a:t> </a:t>
            </a:r>
            <a:r>
              <a:rPr lang="tr-TR" b="1" i="1" dirty="0"/>
              <a:t>Su yönetimi politikamız, şu temel sürdürülebilirlik hedeflerine dayanır</a:t>
            </a:r>
            <a:r>
              <a:rPr lang="tr-TR" dirty="0"/>
              <a:t>: </a:t>
            </a:r>
          </a:p>
          <a:p>
            <a:r>
              <a:rPr lang="tr-TR" dirty="0"/>
              <a:t>Tüm alanlarda su tüketiminin azaltılması </a:t>
            </a:r>
          </a:p>
          <a:p>
            <a:r>
              <a:rPr lang="tr-TR" dirty="0"/>
              <a:t> Verimli ekipman ve altyapı sistemlerinin kullanılması </a:t>
            </a:r>
          </a:p>
          <a:p>
            <a:r>
              <a:rPr lang="tr-TR" dirty="0"/>
              <a:t> Personel ve misafirlerin tasarruf sürecine katılımı </a:t>
            </a:r>
          </a:p>
          <a:p>
            <a:r>
              <a:rPr lang="tr-TR" dirty="0"/>
              <a:t> Atık suyun kontrollü tahliyesi ve kirliliğin önlenmesi Bu hedeflerle hareket ederek doğal su kaynaklarının korunmasına, işletme maliyetlerinin düşürülmesine ve çevresel etkinin azaltılmasına katkı sağlıyoruz.</a:t>
            </a:r>
          </a:p>
        </p:txBody>
      </p:sp>
    </p:spTree>
    <p:extLst>
      <p:ext uri="{BB962C8B-B14F-4D97-AF65-F5344CB8AC3E}">
        <p14:creationId xmlns:p14="http://schemas.microsoft.com/office/powerpoint/2010/main" val="2496356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1305ADB-4E48-A77B-E357-5272403F9612}"/>
              </a:ext>
            </a:extLst>
          </p:cNvPr>
          <p:cNvSpPr>
            <a:spLocks noGrp="1"/>
          </p:cNvSpPr>
          <p:nvPr>
            <p:ph type="title"/>
          </p:nvPr>
        </p:nvSpPr>
        <p:spPr/>
        <p:txBody>
          <a:bodyPr/>
          <a:lstStyle/>
          <a:p>
            <a:r>
              <a:rPr lang="tr-TR" dirty="0"/>
              <a:t>HAKKIMIZDA</a:t>
            </a:r>
          </a:p>
        </p:txBody>
      </p:sp>
      <p:sp>
        <p:nvSpPr>
          <p:cNvPr id="3" name="İçerik Yer Tutucusu 2">
            <a:extLst>
              <a:ext uri="{FF2B5EF4-FFF2-40B4-BE49-F238E27FC236}">
                <a16:creationId xmlns:a16="http://schemas.microsoft.com/office/drawing/2014/main" xmlns="" id="{EED29976-1A1C-4F55-5A41-F4122D3FB8A3}"/>
              </a:ext>
            </a:extLst>
          </p:cNvPr>
          <p:cNvSpPr>
            <a:spLocks noGrp="1"/>
          </p:cNvSpPr>
          <p:nvPr>
            <p:ph idx="1"/>
          </p:nvPr>
        </p:nvSpPr>
        <p:spPr/>
        <p:txBody>
          <a:bodyPr>
            <a:normAutofit fontScale="85000" lnSpcReduction="20000"/>
          </a:bodyPr>
          <a:lstStyle/>
          <a:p>
            <a:r>
              <a:rPr lang="tr-TR" sz="2000" dirty="0"/>
              <a:t>Svalinn hotel Akçay caddesi </a:t>
            </a:r>
            <a:r>
              <a:rPr lang="tr-TR" sz="2000" dirty="0" err="1"/>
              <a:t>no</a:t>
            </a:r>
            <a:r>
              <a:rPr lang="tr-TR" sz="2000" dirty="0"/>
              <a:t> 172 adresinde konumlandırılmıştır</a:t>
            </a:r>
          </a:p>
          <a:p>
            <a:r>
              <a:rPr lang="tr-TR" sz="2000" dirty="0"/>
              <a:t>Odalarımınız büyük olması sebebiyle, misafirlerimizin Dinlenebilmesi ve rahat vakit geçirebilmesi ön plandadır.</a:t>
            </a:r>
          </a:p>
          <a:p>
            <a:r>
              <a:rPr lang="tr-TR" sz="2000" dirty="0"/>
              <a:t>Deneyimli kadrosu ve aktivite çeşitliliği ile siz değerli misafirlerimize bambaşka bir tatil anlayışı sunar.</a:t>
            </a:r>
          </a:p>
          <a:p>
            <a:r>
              <a:rPr lang="tr-TR" sz="2000" dirty="0"/>
              <a:t>Otelimizde toplamda 110 oda bulunmakta olup bu odalardan 2 tanesi engelli </a:t>
            </a:r>
            <a:r>
              <a:rPr lang="tr-TR" sz="2000" dirty="0" err="1"/>
              <a:t>misafirlermiz</a:t>
            </a:r>
            <a:r>
              <a:rPr lang="tr-TR" sz="2000" dirty="0"/>
              <a:t> için kullanıma açıktır.</a:t>
            </a:r>
          </a:p>
          <a:p>
            <a:r>
              <a:rPr lang="tr-TR" sz="2000" dirty="0"/>
              <a:t>Hotelimizde yüksek hızlı internet, TV, minibar, misafir su ve içecek ikram tepsisi, banyo hijyen kiti, yangın alarm sistemleri, özel ses yalıtımlı odalar, </a:t>
            </a:r>
            <a:r>
              <a:rPr lang="tr-TR" sz="2000" dirty="0" err="1"/>
              <a:t>belboy</a:t>
            </a:r>
            <a:r>
              <a:rPr lang="tr-TR" sz="2000" dirty="0"/>
              <a:t> hizmeti, hamam ve sauna, </a:t>
            </a:r>
            <a:r>
              <a:rPr lang="tr-TR" sz="2000" dirty="0" err="1"/>
              <a:t>fitness</a:t>
            </a:r>
            <a:r>
              <a:rPr lang="tr-TR" sz="2000" dirty="0"/>
              <a:t> salonu ve çeşitli misafir hizmetleri sunulmaktadır. Ayrıca hotelimizde restoran, düğün, nişan, kına, toplantı, toplu yemek ve </a:t>
            </a:r>
            <a:r>
              <a:rPr lang="tr-TR" sz="2000" dirty="0" err="1"/>
              <a:t>catering</a:t>
            </a:r>
            <a:r>
              <a:rPr lang="tr-TR" sz="2000" dirty="0"/>
              <a:t> hizmetleri de verilmektedir.</a:t>
            </a:r>
          </a:p>
        </p:txBody>
      </p:sp>
    </p:spTree>
    <p:extLst>
      <p:ext uri="{BB962C8B-B14F-4D97-AF65-F5344CB8AC3E}">
        <p14:creationId xmlns:p14="http://schemas.microsoft.com/office/powerpoint/2010/main" val="11984157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393D976-1DBE-3E00-8544-186204C922A6}"/>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xmlns="" id="{59C11AEA-7938-1371-997D-69AA3DC1A903}"/>
              </a:ext>
            </a:extLst>
          </p:cNvPr>
          <p:cNvSpPr>
            <a:spLocks noGrp="1"/>
          </p:cNvSpPr>
          <p:nvPr>
            <p:ph idx="1"/>
          </p:nvPr>
        </p:nvSpPr>
        <p:spPr/>
        <p:txBody>
          <a:bodyPr>
            <a:normAutofit fontScale="85000" lnSpcReduction="10000"/>
          </a:bodyPr>
          <a:lstStyle/>
          <a:p>
            <a:r>
              <a:rPr lang="es-ES" b="1" i="1" dirty="0"/>
              <a:t>Oda ve Ortak Alanlarda Su Verimliliği</a:t>
            </a:r>
            <a:endParaRPr lang="tr-TR" b="1" i="1" dirty="0"/>
          </a:p>
          <a:p>
            <a:r>
              <a:rPr lang="tr-TR" dirty="0"/>
              <a:t>Tüm lavabolar ve duşlarda düşük debili musluk başlıkları ve </a:t>
            </a:r>
            <a:r>
              <a:rPr lang="tr-TR" dirty="0" err="1"/>
              <a:t>perlatörler</a:t>
            </a:r>
            <a:r>
              <a:rPr lang="tr-TR" dirty="0"/>
              <a:t> kullanılmaktadır.</a:t>
            </a:r>
          </a:p>
          <a:p>
            <a:r>
              <a:rPr lang="tr-TR" dirty="0"/>
              <a:t> •Tuvalet rezervuarlarında çift kademeli sifon sistemleri tercih edilmiştir. </a:t>
            </a:r>
          </a:p>
          <a:p>
            <a:r>
              <a:rPr lang="tr-TR" dirty="0"/>
              <a:t>Mutfakta su sarfiyatı düşük, verimli cihazlar kullanılmaktadır. </a:t>
            </a:r>
          </a:p>
          <a:p>
            <a:r>
              <a:rPr lang="tr-TR" dirty="0"/>
              <a:t>Odalarda bulunan bilgilendirme kartları ile konuklara havlu ve çarşaf değişim sıklığını belirleme imkânı sunularak su tasarrufu desteklenmektedir.</a:t>
            </a:r>
          </a:p>
          <a:p>
            <a:r>
              <a:rPr lang="tr-TR" dirty="0"/>
              <a:t>Tüm ana kullanım noktalarında aylık su tüketimi ölçülmekte ve analiz edilmektedir. </a:t>
            </a:r>
          </a:p>
          <a:p>
            <a:r>
              <a:rPr lang="tr-TR" dirty="0"/>
              <a:t> Tespit edilen aşırı tüketim durumlarına müdahale edilmekte; kaçak, sızıntı vb. sorunlar hızlıca giderilmektedir.</a:t>
            </a:r>
          </a:p>
        </p:txBody>
      </p:sp>
    </p:spTree>
    <p:extLst>
      <p:ext uri="{BB962C8B-B14F-4D97-AF65-F5344CB8AC3E}">
        <p14:creationId xmlns:p14="http://schemas.microsoft.com/office/powerpoint/2010/main" val="27594611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0D786D8-2787-4CF6-D8FA-18B34F0D488B}"/>
              </a:ext>
            </a:extLst>
          </p:cNvPr>
          <p:cNvSpPr>
            <a:spLocks noGrp="1"/>
          </p:cNvSpPr>
          <p:nvPr>
            <p:ph type="title"/>
          </p:nvPr>
        </p:nvSpPr>
        <p:spPr/>
        <p:txBody>
          <a:bodyPr/>
          <a:lstStyle/>
          <a:p>
            <a:r>
              <a:rPr lang="tr-TR" b="1" i="1" dirty="0"/>
              <a:t>Atık Su Yönetimi </a:t>
            </a:r>
          </a:p>
        </p:txBody>
      </p:sp>
      <p:sp>
        <p:nvSpPr>
          <p:cNvPr id="3" name="İçerik Yer Tutucusu 2">
            <a:extLst>
              <a:ext uri="{FF2B5EF4-FFF2-40B4-BE49-F238E27FC236}">
                <a16:creationId xmlns:a16="http://schemas.microsoft.com/office/drawing/2014/main" xmlns="" id="{6D25067C-4227-AB13-3D40-57151878DAF1}"/>
              </a:ext>
            </a:extLst>
          </p:cNvPr>
          <p:cNvSpPr>
            <a:spLocks noGrp="1"/>
          </p:cNvSpPr>
          <p:nvPr>
            <p:ph idx="1"/>
          </p:nvPr>
        </p:nvSpPr>
        <p:spPr/>
        <p:txBody>
          <a:bodyPr>
            <a:normAutofit fontScale="77500" lnSpcReduction="20000"/>
          </a:bodyPr>
          <a:lstStyle/>
          <a:p>
            <a:r>
              <a:rPr lang="tr-TR" dirty="0"/>
              <a:t>Svalinn  Hotel olarak, oluşan atık suyun yasal, kontrollü ve çevreye zarar vermeyecek şekilde bertaraf edilmesini sağlıyoruz. </a:t>
            </a:r>
          </a:p>
          <a:p>
            <a:r>
              <a:rPr lang="tr-TR" dirty="0"/>
              <a:t>Atık sularımız, belediyenin kanalizasyon altyapısına uygun şekilde bertaraf edilmekte ve yasal mevzuatlar doğrultusunda yönetilmektedir. </a:t>
            </a:r>
          </a:p>
          <a:p>
            <a:r>
              <a:rPr lang="tr-TR" dirty="0"/>
              <a:t>Yağ tutucular, düzenli olarak temizlenmekte ve ilgili lisanslı firmalarla çalışılmaktadır.  Lavabo, mutfak gibi alanlarda çevreye zararlı kimyasalların kullanılmaması, atık suyun kirliliğini azaltmaktadır. </a:t>
            </a:r>
          </a:p>
          <a:p>
            <a:r>
              <a:rPr lang="tr-TR" dirty="0"/>
              <a:t>Tüm personelimize su tasarrufu ve atık su farkındalığı konularında düzenli eğitimler verilmektedir.</a:t>
            </a:r>
          </a:p>
          <a:p>
            <a:r>
              <a:rPr lang="tr-TR" dirty="0"/>
              <a:t>Bakım ekibimiz, su sistemleri konusunda teknik bilgiyle donatılmış olup, proaktif bakım anlayışıyla çalışmaktadır. Su yönetimi, Svalinn Hotel için yalnızca bir işletme ihtiyacı değil; çevreye ve geleceğe karşı bir sorumluluktur. Tesisimizde uygulanan her su tasarrufu tedbiri, doğal kaynakların korunmasına ve sürdürülebilir bir yaşamın desteklenmesine katkı sağlamaktadır.</a:t>
            </a:r>
          </a:p>
        </p:txBody>
      </p:sp>
    </p:spTree>
    <p:extLst>
      <p:ext uri="{BB962C8B-B14F-4D97-AF65-F5344CB8AC3E}">
        <p14:creationId xmlns:p14="http://schemas.microsoft.com/office/powerpoint/2010/main" val="5735746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369D4AA-1978-0D18-D4A2-939819063186}"/>
              </a:ext>
            </a:extLst>
          </p:cNvPr>
          <p:cNvSpPr>
            <a:spLocks noGrp="1"/>
          </p:cNvSpPr>
          <p:nvPr>
            <p:ph type="title"/>
          </p:nvPr>
        </p:nvSpPr>
        <p:spPr/>
        <p:txBody>
          <a:bodyPr/>
          <a:lstStyle/>
          <a:p>
            <a:r>
              <a:rPr lang="tr-TR" dirty="0"/>
              <a:t>GIDA ATIĞI VE KATI ATIK </a:t>
            </a:r>
          </a:p>
        </p:txBody>
      </p:sp>
      <p:sp>
        <p:nvSpPr>
          <p:cNvPr id="3" name="İçerik Yer Tutucusu 2">
            <a:extLst>
              <a:ext uri="{FF2B5EF4-FFF2-40B4-BE49-F238E27FC236}">
                <a16:creationId xmlns:a16="http://schemas.microsoft.com/office/drawing/2014/main" xmlns="" id="{5DF295D3-A32F-581A-0A09-0E49BE0EB7CF}"/>
              </a:ext>
            </a:extLst>
          </p:cNvPr>
          <p:cNvSpPr>
            <a:spLocks noGrp="1"/>
          </p:cNvSpPr>
          <p:nvPr>
            <p:ph idx="1"/>
          </p:nvPr>
        </p:nvSpPr>
        <p:spPr/>
        <p:txBody>
          <a:bodyPr>
            <a:normAutofit fontScale="62500" lnSpcReduction="20000"/>
          </a:bodyPr>
          <a:lstStyle/>
          <a:p>
            <a:r>
              <a:rPr lang="tr-TR" dirty="0"/>
              <a:t>Svalinn  Hotel olarak, atık üretimini azaltmak, kaynakları verimli kullanmak ve geri dönüşüm oranını artırmak amacıyla, Sıfır Atık Yönetim Sistemi kurmuş ve Sıfır Atık Belgesi almaya hak kazanmış bulunuyoruz.</a:t>
            </a:r>
          </a:p>
          <a:p>
            <a:r>
              <a:rPr lang="tr-TR" dirty="0"/>
              <a:t>Bu sistem çerçevesinde, özellikle gıda atığı ve katı atıkların yönetimi, sürdürülebilir turizm anlayışımızın temel taşlarından birini oluşturmaktadır.</a:t>
            </a:r>
          </a:p>
          <a:p>
            <a:r>
              <a:rPr lang="tr-TR" dirty="0"/>
              <a:t>Otelimizde gıda atıklarını önlemek ve azaltmak amacıyla aşağıdaki uygulamalar hayata geçirilmiştir:</a:t>
            </a:r>
          </a:p>
          <a:p>
            <a:r>
              <a:rPr lang="tr-TR" dirty="0"/>
              <a:t> • Talep bazlı üretim: Açık büfe ve grup yemeklerinde, geçmiş tüketim verilerine göre porsiyon planlaması yapılır. </a:t>
            </a:r>
          </a:p>
          <a:p>
            <a:r>
              <a:rPr lang="tr-TR" dirty="0"/>
              <a:t> </a:t>
            </a:r>
            <a:r>
              <a:rPr lang="tr-TR" b="1" i="1" dirty="0"/>
              <a:t>Fazla üretim kontrolü: </a:t>
            </a:r>
            <a:r>
              <a:rPr lang="tr-TR" dirty="0"/>
              <a:t>Mutfak ekibi günlük menü planlamasını minimize atık ilkesiyle hazırlar. </a:t>
            </a:r>
          </a:p>
          <a:p>
            <a:r>
              <a:rPr lang="tr-TR" b="1" i="1" dirty="0"/>
              <a:t>Gıda atığı ayrıştırma: </a:t>
            </a:r>
            <a:r>
              <a:rPr lang="tr-TR" dirty="0"/>
              <a:t>Organik atıklar mutfakta ayrı kutularda toplanır. </a:t>
            </a:r>
          </a:p>
          <a:p>
            <a:r>
              <a:rPr lang="tr-TR" dirty="0"/>
              <a:t> Tabağa koyduğun kadar ye! mesajlarıyla misafir farkındalığı artırılır. </a:t>
            </a:r>
          </a:p>
          <a:p>
            <a:r>
              <a:rPr lang="tr-TR" dirty="0"/>
              <a:t>Geri dönüşüm bilgilendirme panoları ve uyarı etiketleri restoran alanlarında mevcuttur.</a:t>
            </a:r>
          </a:p>
          <a:p>
            <a:r>
              <a:rPr lang="tr-TR" dirty="0"/>
              <a:t>Gıda atığı oluşumu düzenli olarak izlenmekte, ilgili personel belirli aralıklarla bilinçlendirme eğitimlerine tabi tutulmaktadır. </a:t>
            </a:r>
          </a:p>
        </p:txBody>
      </p:sp>
    </p:spTree>
    <p:extLst>
      <p:ext uri="{BB962C8B-B14F-4D97-AF65-F5344CB8AC3E}">
        <p14:creationId xmlns:p14="http://schemas.microsoft.com/office/powerpoint/2010/main" val="10032563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9C153CB-4F72-7955-2A3F-DE841DED2499}"/>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EDC129D7-06BA-3ADC-CA6D-FC451E608E81}"/>
              </a:ext>
            </a:extLst>
          </p:cNvPr>
          <p:cNvSpPr>
            <a:spLocks noGrp="1"/>
          </p:cNvSpPr>
          <p:nvPr>
            <p:ph idx="1"/>
          </p:nvPr>
        </p:nvSpPr>
        <p:spPr/>
        <p:txBody>
          <a:bodyPr/>
          <a:lstStyle/>
          <a:p>
            <a:r>
              <a:rPr lang="tr-TR" dirty="0"/>
              <a:t>Svalinn  Hotel, Sıfır Atık Yönetim Sistemi kapsamında aşağıdaki atıkları ayrı ayrı toplamakta ve lisanslı geri dönüşüm firmalarına teslim etmektedir: Her atık türü için renk kodlu, etiketli ve görsel destekli kutular otelin farklı noktalarına yerleştirilmiştir.</a:t>
            </a:r>
          </a:p>
          <a:p>
            <a:endParaRPr lang="tr-TR" dirty="0"/>
          </a:p>
        </p:txBody>
      </p:sp>
      <p:pic>
        <p:nvPicPr>
          <p:cNvPr id="5" name="Resim 4">
            <a:extLst>
              <a:ext uri="{FF2B5EF4-FFF2-40B4-BE49-F238E27FC236}">
                <a16:creationId xmlns:a16="http://schemas.microsoft.com/office/drawing/2014/main" xmlns="" id="{8963210A-431E-2EA4-FA83-D3F822B87243}"/>
              </a:ext>
            </a:extLst>
          </p:cNvPr>
          <p:cNvPicPr>
            <a:picLocks noChangeAspect="1"/>
          </p:cNvPicPr>
          <p:nvPr/>
        </p:nvPicPr>
        <p:blipFill>
          <a:blip r:embed="rId2"/>
          <a:stretch>
            <a:fillRect/>
          </a:stretch>
        </p:blipFill>
        <p:spPr>
          <a:xfrm>
            <a:off x="3182937" y="3307644"/>
            <a:ext cx="5058481" cy="1964267"/>
          </a:xfrm>
          <a:prstGeom prst="rect">
            <a:avLst/>
          </a:prstGeom>
        </p:spPr>
      </p:pic>
    </p:spTree>
    <p:extLst>
      <p:ext uri="{BB962C8B-B14F-4D97-AF65-F5344CB8AC3E}">
        <p14:creationId xmlns:p14="http://schemas.microsoft.com/office/powerpoint/2010/main" val="17486401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76F0AA6-A212-0441-B972-716885D927E9}"/>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677A877D-D4D5-BF82-F125-10A080965C0F}"/>
              </a:ext>
            </a:extLst>
          </p:cNvPr>
          <p:cNvSpPr>
            <a:spLocks noGrp="1"/>
          </p:cNvSpPr>
          <p:nvPr>
            <p:ph idx="1"/>
          </p:nvPr>
        </p:nvSpPr>
        <p:spPr/>
        <p:txBody>
          <a:bodyPr/>
          <a:lstStyle/>
          <a:p>
            <a:r>
              <a:rPr lang="tr-TR" dirty="0"/>
              <a:t>Otelimiz, Çevre ve Şehircilik Bakanlığı’nın Sıfır Atık Yönetmeliği’ne uygun olarak: </a:t>
            </a:r>
          </a:p>
          <a:p>
            <a:r>
              <a:rPr lang="tr-TR" dirty="0"/>
              <a:t>Sıfır Atık Belgesi’ne sahiptir. </a:t>
            </a:r>
          </a:p>
          <a:p>
            <a:r>
              <a:rPr lang="tr-TR" dirty="0"/>
              <a:t>Sistemin uygulanabilirliği her yıl gözden geçirilir. </a:t>
            </a:r>
          </a:p>
          <a:p>
            <a:r>
              <a:rPr lang="tr-TR" dirty="0"/>
              <a:t>Atık miktarı ve geri dönüşüm oranları aylık olarak raporlanır ve analiz edilir.</a:t>
            </a:r>
          </a:p>
        </p:txBody>
      </p:sp>
    </p:spTree>
    <p:extLst>
      <p:ext uri="{BB962C8B-B14F-4D97-AF65-F5344CB8AC3E}">
        <p14:creationId xmlns:p14="http://schemas.microsoft.com/office/powerpoint/2010/main" val="4962589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xmlns="" id="{47B5880F-3D79-49C3-5D07-E63AC448B91C}"/>
              </a:ext>
            </a:extLst>
          </p:cNvPr>
          <p:cNvPicPr>
            <a:picLocks noGrp="1" noChangeAspect="1"/>
          </p:cNvPicPr>
          <p:nvPr>
            <p:ph idx="1"/>
          </p:nvPr>
        </p:nvPicPr>
        <p:blipFill>
          <a:blip r:embed="rId2"/>
          <a:stretch>
            <a:fillRect/>
          </a:stretch>
        </p:blipFill>
        <p:spPr>
          <a:xfrm>
            <a:off x="1783643" y="281354"/>
            <a:ext cx="8647289" cy="5184409"/>
          </a:xfrm>
          <a:prstGeom prst="rect">
            <a:avLst/>
          </a:prstGeom>
        </p:spPr>
      </p:pic>
    </p:spTree>
    <p:extLst>
      <p:ext uri="{BB962C8B-B14F-4D97-AF65-F5344CB8AC3E}">
        <p14:creationId xmlns:p14="http://schemas.microsoft.com/office/powerpoint/2010/main" val="24516255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63DBDAA-7031-C123-9EA3-169B99D40D4E}"/>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B90E53E5-2509-BB2A-534F-389EFF6361B5}"/>
              </a:ext>
            </a:extLst>
          </p:cNvPr>
          <p:cNvSpPr>
            <a:spLocks noGrp="1"/>
          </p:cNvSpPr>
          <p:nvPr>
            <p:ph idx="1"/>
          </p:nvPr>
        </p:nvSpPr>
        <p:spPr/>
        <p:txBody>
          <a:bodyPr/>
          <a:lstStyle/>
          <a:p>
            <a:r>
              <a:rPr lang="tr-TR" dirty="0"/>
              <a:t>Tüm personel, yılda en az 1 kez atık yönetimi ve sıfır atık eğitimi almaktadır. </a:t>
            </a:r>
          </a:p>
          <a:p>
            <a:r>
              <a:rPr lang="tr-TR" dirty="0"/>
              <a:t> Misafir bilgilendirme kartları ve geri dönüşüm yönlendirme levhaları mevcuttur. </a:t>
            </a:r>
          </a:p>
          <a:p>
            <a:r>
              <a:rPr lang="tr-TR" dirty="0"/>
              <a:t> Ortak alanlara “Geleceğe Değer Katıyoruz” temalı uyarı ve bilgilendirme afişleri asılmıştır. Svalinn Hotel olarak, atık üretimini azaltmakla yetinmiyor; aynı zamanda yeniden kullanım ve geri dönüşüm kültürünü hem çalışanlarımıza hem misafirlerimize aktarıyoruz. Gıda israfını önleyerek hem doğal kaynakları hem de toplumsal sorumluluğu gözetiyoruz.</a:t>
            </a:r>
          </a:p>
        </p:txBody>
      </p:sp>
    </p:spTree>
    <p:extLst>
      <p:ext uri="{BB962C8B-B14F-4D97-AF65-F5344CB8AC3E}">
        <p14:creationId xmlns:p14="http://schemas.microsoft.com/office/powerpoint/2010/main" val="8265392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C58DC2E-DB2D-96B4-463B-89A971C5B247}"/>
              </a:ext>
            </a:extLst>
          </p:cNvPr>
          <p:cNvSpPr>
            <a:spLocks noGrp="1"/>
          </p:cNvSpPr>
          <p:nvPr>
            <p:ph type="title"/>
          </p:nvPr>
        </p:nvSpPr>
        <p:spPr/>
        <p:txBody>
          <a:bodyPr/>
          <a:lstStyle/>
          <a:p>
            <a:r>
              <a:rPr lang="tr-TR" b="1" i="1" dirty="0"/>
              <a:t>SÜRDÜRÜLEBİLİR KAPSAMINDA GERÇEKLEŞMESİ PLANLANAN HEDEFLER </a:t>
            </a:r>
          </a:p>
        </p:txBody>
      </p:sp>
      <p:sp>
        <p:nvSpPr>
          <p:cNvPr id="3" name="İçerik Yer Tutucusu 2">
            <a:extLst>
              <a:ext uri="{FF2B5EF4-FFF2-40B4-BE49-F238E27FC236}">
                <a16:creationId xmlns:a16="http://schemas.microsoft.com/office/drawing/2014/main" xmlns="" id="{DAC10A4D-3334-AB41-A61D-CDC8EBC8F887}"/>
              </a:ext>
            </a:extLst>
          </p:cNvPr>
          <p:cNvSpPr>
            <a:spLocks noGrp="1"/>
          </p:cNvSpPr>
          <p:nvPr>
            <p:ph idx="1"/>
          </p:nvPr>
        </p:nvSpPr>
        <p:spPr/>
        <p:txBody>
          <a:bodyPr>
            <a:normAutofit fontScale="40000" lnSpcReduction="20000"/>
          </a:bodyPr>
          <a:lstStyle/>
          <a:p>
            <a:r>
              <a:rPr lang="tr-TR" dirty="0"/>
              <a:t>Svalinn  Hotel olarak, sürdürülebilir turizm ilkelerini sadece mevcut uygulamalarla sınırlamıyor; geleceğe yönelik sürekli gelişim odaklı hedefler belirliyoruz. Bu hedefler, çevresel etkilerimizi azaltmayı, sosyal sorumluluğumuzu artırmayı ve hizmet kalitemizi sürdürülebilirlik temelinde geliştirmeyi amaçlamaktadır. </a:t>
            </a:r>
          </a:p>
          <a:p>
            <a:pPr marL="457200" indent="-457200">
              <a:buAutoNum type="arabicPeriod"/>
            </a:pPr>
            <a:r>
              <a:rPr lang="tr-TR" dirty="0"/>
              <a:t>Yerel tedarikçilerin kullanımını artırılacak, Otel ihtiyaçlarında yerel üretici ve esnaflara daha fazla yer verilecek.</a:t>
            </a:r>
          </a:p>
          <a:p>
            <a:pPr marL="457200" indent="-457200">
              <a:buAutoNum type="arabicPeriod"/>
            </a:pPr>
            <a:r>
              <a:rPr lang="tr-TR" dirty="0"/>
              <a:t>Çevre dostu ürünlerin kullanımı arttırılacak, Kimyasal etkisi düşük, doğa dostu temizlik ve bakım ürünleri tercih edilecek.</a:t>
            </a:r>
          </a:p>
          <a:p>
            <a:pPr marL="457200" indent="-457200">
              <a:buAutoNum type="arabicPeriod"/>
            </a:pPr>
            <a:r>
              <a:rPr lang="tr-TR" dirty="0"/>
              <a:t>Tek kullanımlık plastik ürünlerin kullanımını azaltmak Plastik buklet malzemeler yerine yeniden kullanılabilir veya çevreci alternatifler sunmak .</a:t>
            </a:r>
          </a:p>
          <a:p>
            <a:pPr marL="457200" indent="-457200">
              <a:buAutoNum type="arabicPeriod"/>
            </a:pPr>
            <a:r>
              <a:rPr lang="tr-TR" dirty="0"/>
              <a:t>Su tasarrufu sağlamak Odalarda su kullanımını azaltmaya yönelik uygulamalar artırılacak.</a:t>
            </a:r>
          </a:p>
          <a:p>
            <a:pPr marL="457200" indent="-457200">
              <a:buAutoNum type="arabicPeriod"/>
            </a:pPr>
            <a:r>
              <a:rPr lang="tr-TR" dirty="0"/>
              <a:t>Elektrik tüketimini azaltmaya yönelik uygulamaları yaygınlaştırmak LED aydınlatmaların yaygınlaştırılması ve arızalı lambaların enerji tasarruflu ürünlerle değiştirilmesi sağlanacak.</a:t>
            </a:r>
          </a:p>
          <a:p>
            <a:pPr marL="457200" indent="-457200">
              <a:buAutoNum type="arabicPeriod"/>
            </a:pPr>
            <a:r>
              <a:rPr lang="tr-TR" dirty="0"/>
              <a:t>Misafirlerin sürdürülebilirlik konusundaki farkındalığını geliştirmek Anketler, bilgilendirme kartları ve dijital ekranlarla sürdürülebilirlik iletişimi güçlendirilecek.</a:t>
            </a:r>
          </a:p>
          <a:p>
            <a:pPr marL="457200" indent="-457200">
              <a:buAutoNum type="arabicPeriod"/>
            </a:pPr>
            <a:r>
              <a:rPr lang="tr-TR" dirty="0"/>
              <a:t>Tüm çalışanlara sürdürülebilirlik eğitimi vermek Yeni işe başlayan ve mevcut personelin farkındalığını artırmak için düzenli eğitimler yapılacak.</a:t>
            </a:r>
          </a:p>
          <a:p>
            <a:pPr marL="457200" indent="-457200">
              <a:buAutoNum type="arabicPeriod"/>
            </a:pPr>
            <a:r>
              <a:rPr lang="tr-TR" dirty="0"/>
              <a:t>Karbon salınımı ve doğadaki verilen hasarı bir nebze azaltmak adına tema ve çevre koruma örgütlerine her yıl bağış miktarını %1 oranında arttırmaya </a:t>
            </a:r>
          </a:p>
          <a:p>
            <a:pPr marL="457200" indent="-457200">
              <a:buAutoNum type="arabicPeriod"/>
            </a:pPr>
            <a:r>
              <a:rPr lang="tr-TR" dirty="0"/>
              <a:t>Yenilenebilir enerji kullanımını başlatmak Güneş enerjili aydınlatma sistemleri araştırılacak ve pilot uygulamalar araştırılacak</a:t>
            </a:r>
          </a:p>
          <a:p>
            <a:pPr marL="457200" indent="-457200">
              <a:buAutoNum type="arabicPeriod"/>
            </a:pPr>
            <a:r>
              <a:rPr lang="tr-TR" dirty="0"/>
              <a:t>İklim değişikliği sorununun küresel bir konu olduğu bilinci ile özel sektör, hükümet, yerel idareler, sivil toplum kuruluşları ile birlikte çalışarak ortak çözümün parçası olacak, Doğal hayatı koruma ve Yaban hayatı destekleme için sokak hayvanları için projeler geliştireceğiz</a:t>
            </a:r>
          </a:p>
        </p:txBody>
      </p:sp>
    </p:spTree>
    <p:extLst>
      <p:ext uri="{BB962C8B-B14F-4D97-AF65-F5344CB8AC3E}">
        <p14:creationId xmlns:p14="http://schemas.microsoft.com/office/powerpoint/2010/main" val="127474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xmlns="" id="{C2B9B91D-62A4-3970-862C-EE6978DFD57E}"/>
              </a:ext>
            </a:extLst>
          </p:cNvPr>
          <p:cNvPicPr>
            <a:picLocks noGrp="1" noChangeAspect="1"/>
          </p:cNvPicPr>
          <p:nvPr>
            <p:ph idx="1"/>
          </p:nvPr>
        </p:nvPicPr>
        <p:blipFill>
          <a:blip r:embed="rId2"/>
          <a:stretch>
            <a:fillRect/>
          </a:stretch>
        </p:blipFill>
        <p:spPr>
          <a:xfrm>
            <a:off x="1536788" y="694375"/>
            <a:ext cx="9456520" cy="4370741"/>
          </a:xfrm>
          <a:prstGeom prst="rect">
            <a:avLst/>
          </a:prstGeom>
        </p:spPr>
      </p:pic>
    </p:spTree>
    <p:extLst>
      <p:ext uri="{BB962C8B-B14F-4D97-AF65-F5344CB8AC3E}">
        <p14:creationId xmlns:p14="http://schemas.microsoft.com/office/powerpoint/2010/main" val="29062366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36E8C9B-6C44-7877-88F3-5F4AD33C9871}"/>
              </a:ext>
            </a:extLst>
          </p:cNvPr>
          <p:cNvSpPr>
            <a:spLocks noGrp="1"/>
          </p:cNvSpPr>
          <p:nvPr>
            <p:ph type="title"/>
          </p:nvPr>
        </p:nvSpPr>
        <p:spPr/>
        <p:txBody>
          <a:bodyPr/>
          <a:lstStyle/>
          <a:p>
            <a:endParaRPr lang="tr-TR"/>
          </a:p>
        </p:txBody>
      </p:sp>
      <p:graphicFrame>
        <p:nvGraphicFramePr>
          <p:cNvPr id="4" name="İçerik Yer Tutucusu 3">
            <a:extLst>
              <a:ext uri="{FF2B5EF4-FFF2-40B4-BE49-F238E27FC236}">
                <a16:creationId xmlns:a16="http://schemas.microsoft.com/office/drawing/2014/main" xmlns="" id="{8FEE03A5-241F-4163-E731-93066B75F5B6}"/>
              </a:ext>
            </a:extLst>
          </p:cNvPr>
          <p:cNvGraphicFramePr>
            <a:graphicFrameLocks noGrp="1"/>
          </p:cNvGraphicFramePr>
          <p:nvPr>
            <p:ph idx="1"/>
            <p:extLst>
              <p:ext uri="{D42A27DB-BD31-4B8C-83A1-F6EECF244321}">
                <p14:modId xmlns:p14="http://schemas.microsoft.com/office/powerpoint/2010/main" val="1146937378"/>
              </p:ext>
            </p:extLst>
          </p:nvPr>
        </p:nvGraphicFramePr>
        <p:xfrm>
          <a:off x="2563177" y="2063115"/>
          <a:ext cx="5754370" cy="3019427"/>
        </p:xfrm>
        <a:graphic>
          <a:graphicData uri="http://schemas.openxmlformats.org/drawingml/2006/table">
            <a:tbl>
              <a:tblPr firstRow="1" firstCol="1" bandRow="1">
                <a:tableStyleId>{5C22544A-7EE6-4342-B048-85BDC9FD1C3A}</a:tableStyleId>
              </a:tblPr>
              <a:tblGrid>
                <a:gridCol w="2877185">
                  <a:extLst>
                    <a:ext uri="{9D8B030D-6E8A-4147-A177-3AD203B41FA5}">
                      <a16:colId xmlns:a16="http://schemas.microsoft.com/office/drawing/2014/main" xmlns="" val="2010134509"/>
                    </a:ext>
                  </a:extLst>
                </a:gridCol>
                <a:gridCol w="2877185">
                  <a:extLst>
                    <a:ext uri="{9D8B030D-6E8A-4147-A177-3AD203B41FA5}">
                      <a16:colId xmlns:a16="http://schemas.microsoft.com/office/drawing/2014/main" xmlns="" val="3198106408"/>
                    </a:ext>
                  </a:extLst>
                </a:gridCol>
              </a:tblGrid>
              <a:tr h="0">
                <a:tc>
                  <a:txBody>
                    <a:bodyPr/>
                    <a:lstStyle/>
                    <a:p>
                      <a:pPr>
                        <a:lnSpc>
                          <a:spcPct val="107000"/>
                        </a:lnSpc>
                        <a:spcAft>
                          <a:spcPts val="800"/>
                        </a:spcAft>
                        <a:buNone/>
                      </a:pPr>
                      <a:r>
                        <a:rPr lang="tr-TR" sz="1100" kern="100" dirty="0">
                          <a:effectLst/>
                        </a:rPr>
                        <a:t>Yerel </a:t>
                      </a:r>
                      <a:r>
                        <a:rPr lang="tr-TR" sz="1100" kern="100" dirty="0" err="1">
                          <a:effectLst/>
                        </a:rPr>
                        <a:t>satınalma</a:t>
                      </a:r>
                      <a:r>
                        <a:rPr lang="tr-TR" sz="1100" kern="100" dirty="0">
                          <a:effectLst/>
                        </a:rPr>
                        <a:t> %15 artış            </a:t>
                      </a:r>
                      <a:endParaRPr lang="tr-T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tr-TR" sz="1100" kern="100">
                          <a:effectLst/>
                        </a:rPr>
                        <a:t>%7 oranında artış sağlandı</a:t>
                      </a:r>
                    </a:p>
                    <a:p>
                      <a:pPr>
                        <a:lnSpc>
                          <a:spcPct val="107000"/>
                        </a:lnSpc>
                        <a:spcAft>
                          <a:spcPts val="800"/>
                        </a:spcAft>
                        <a:buNone/>
                      </a:pPr>
                      <a:r>
                        <a:rPr lang="tr-TR" sz="1100" kern="100">
                          <a:effectLst/>
                        </a:rPr>
                        <a:t> </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064100997"/>
                  </a:ext>
                </a:extLst>
              </a:tr>
              <a:tr h="0">
                <a:tc>
                  <a:txBody>
                    <a:bodyPr/>
                    <a:lstStyle/>
                    <a:p>
                      <a:pPr>
                        <a:lnSpc>
                          <a:spcPct val="107000"/>
                        </a:lnSpc>
                        <a:spcAft>
                          <a:spcPts val="800"/>
                        </a:spcAft>
                        <a:buNone/>
                      </a:pPr>
                      <a:r>
                        <a:rPr lang="tr-TR" sz="1100" kern="100" dirty="0">
                          <a:effectLst/>
                        </a:rPr>
                        <a:t>Çevreye duyarlı ürünler               </a:t>
                      </a:r>
                      <a:endParaRPr lang="tr-T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tr-TR" sz="1100" kern="100">
                          <a:effectLst/>
                        </a:rPr>
                        <a:t>%5 oranında artış sağlandı </a:t>
                      </a:r>
                    </a:p>
                    <a:p>
                      <a:pPr>
                        <a:lnSpc>
                          <a:spcPct val="107000"/>
                        </a:lnSpc>
                        <a:spcAft>
                          <a:spcPts val="800"/>
                        </a:spcAft>
                        <a:buNone/>
                      </a:pPr>
                      <a:r>
                        <a:rPr lang="tr-TR" sz="1100" kern="100">
                          <a:effectLst/>
                        </a:rPr>
                        <a:t> </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002781197"/>
                  </a:ext>
                </a:extLst>
              </a:tr>
              <a:tr h="0">
                <a:tc>
                  <a:txBody>
                    <a:bodyPr/>
                    <a:lstStyle/>
                    <a:p>
                      <a:pPr>
                        <a:lnSpc>
                          <a:spcPct val="107000"/>
                        </a:lnSpc>
                        <a:spcAft>
                          <a:spcPts val="800"/>
                        </a:spcAft>
                        <a:buNone/>
                      </a:pPr>
                      <a:r>
                        <a:rPr lang="tr-TR" sz="1100" kern="100" dirty="0">
                          <a:effectLst/>
                        </a:rPr>
                        <a:t>Plastik kullanımı azaltmak           </a:t>
                      </a:r>
                      <a:endParaRPr lang="tr-T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tr-TR" sz="1100" kern="100" dirty="0">
                          <a:effectLst/>
                        </a:rPr>
                        <a:t>%6 oranında azaltma sağlandı</a:t>
                      </a:r>
                    </a:p>
                    <a:p>
                      <a:pPr>
                        <a:lnSpc>
                          <a:spcPct val="107000"/>
                        </a:lnSpc>
                        <a:spcAft>
                          <a:spcPts val="800"/>
                        </a:spcAft>
                        <a:buNone/>
                      </a:pPr>
                      <a:r>
                        <a:rPr lang="tr-TR" sz="1100" kern="100" dirty="0">
                          <a:effectLst/>
                        </a:rPr>
                        <a:t> </a:t>
                      </a:r>
                      <a:endParaRPr lang="tr-T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931714588"/>
                  </a:ext>
                </a:extLst>
              </a:tr>
              <a:tr h="0">
                <a:tc>
                  <a:txBody>
                    <a:bodyPr/>
                    <a:lstStyle/>
                    <a:p>
                      <a:pPr>
                        <a:lnSpc>
                          <a:spcPct val="107000"/>
                        </a:lnSpc>
                        <a:spcAft>
                          <a:spcPts val="800"/>
                        </a:spcAft>
                        <a:buNone/>
                      </a:pPr>
                      <a:r>
                        <a:rPr lang="tr-TR" sz="1100" kern="100">
                          <a:effectLst/>
                        </a:rPr>
                        <a:t>Su Tüketimini %10 azaltmak          </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tr-TR" sz="1100" kern="100" dirty="0">
                          <a:effectLst/>
                        </a:rPr>
                        <a:t>%5 oranın da gerçekleşti</a:t>
                      </a:r>
                    </a:p>
                    <a:p>
                      <a:pPr>
                        <a:lnSpc>
                          <a:spcPct val="107000"/>
                        </a:lnSpc>
                        <a:spcAft>
                          <a:spcPts val="800"/>
                        </a:spcAft>
                        <a:buNone/>
                      </a:pPr>
                      <a:r>
                        <a:rPr lang="tr-TR" sz="1100" kern="100" dirty="0">
                          <a:effectLst/>
                        </a:rPr>
                        <a:t> </a:t>
                      </a:r>
                      <a:endParaRPr lang="tr-T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038761257"/>
                  </a:ext>
                </a:extLst>
              </a:tr>
              <a:tr h="0">
                <a:tc>
                  <a:txBody>
                    <a:bodyPr/>
                    <a:lstStyle/>
                    <a:p>
                      <a:pPr>
                        <a:lnSpc>
                          <a:spcPct val="107000"/>
                        </a:lnSpc>
                        <a:spcAft>
                          <a:spcPts val="800"/>
                        </a:spcAft>
                        <a:buNone/>
                      </a:pPr>
                      <a:r>
                        <a:rPr lang="tr-TR" sz="1100" kern="100">
                          <a:effectLst/>
                        </a:rPr>
                        <a:t>Enerji tüketimini %15 azaltmak    </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tr-TR" sz="1100" kern="100">
                          <a:effectLst/>
                        </a:rPr>
                        <a:t>%5 oranında gerçekleşti </a:t>
                      </a:r>
                    </a:p>
                    <a:p>
                      <a:pPr>
                        <a:lnSpc>
                          <a:spcPct val="107000"/>
                        </a:lnSpc>
                        <a:spcAft>
                          <a:spcPts val="800"/>
                        </a:spcAft>
                        <a:buNone/>
                      </a:pPr>
                      <a:r>
                        <a:rPr lang="tr-TR" sz="1100" kern="100">
                          <a:effectLst/>
                        </a:rPr>
                        <a:t> </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771933659"/>
                  </a:ext>
                </a:extLst>
              </a:tr>
              <a:tr h="0">
                <a:tc>
                  <a:txBody>
                    <a:bodyPr/>
                    <a:lstStyle/>
                    <a:p>
                      <a:pPr>
                        <a:lnSpc>
                          <a:spcPct val="107000"/>
                        </a:lnSpc>
                        <a:spcAft>
                          <a:spcPts val="800"/>
                        </a:spcAft>
                        <a:buNone/>
                      </a:pPr>
                      <a:r>
                        <a:rPr lang="tr-TR" sz="1100" kern="100">
                          <a:effectLst/>
                        </a:rPr>
                        <a:t>Misafir bilinçlendirme   </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tr-TR" sz="1100" kern="100">
                          <a:effectLst/>
                        </a:rPr>
                        <a:t>%6 oranında gerçekleşti.</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289063967"/>
                  </a:ext>
                </a:extLst>
              </a:tr>
              <a:tr h="0">
                <a:tc>
                  <a:txBody>
                    <a:bodyPr/>
                    <a:lstStyle/>
                    <a:p>
                      <a:pPr>
                        <a:lnSpc>
                          <a:spcPct val="107000"/>
                        </a:lnSpc>
                        <a:spcAft>
                          <a:spcPts val="800"/>
                        </a:spcAft>
                        <a:buNone/>
                      </a:pPr>
                      <a:r>
                        <a:rPr lang="tr-TR" sz="1100" kern="100">
                          <a:effectLst/>
                        </a:rPr>
                        <a:t>Çalışan bilgilendirme </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tr-TR" sz="1100" kern="100">
                          <a:effectLst/>
                        </a:rPr>
                        <a:t>% 100</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530347703"/>
                  </a:ext>
                </a:extLst>
              </a:tr>
              <a:tr h="0">
                <a:tc>
                  <a:txBody>
                    <a:bodyPr/>
                    <a:lstStyle/>
                    <a:p>
                      <a:pPr>
                        <a:lnSpc>
                          <a:spcPct val="107000"/>
                        </a:lnSpc>
                        <a:spcAft>
                          <a:spcPts val="800"/>
                        </a:spcAft>
                        <a:buNone/>
                      </a:pPr>
                      <a:r>
                        <a:rPr lang="tr-TR" sz="1100" kern="100">
                          <a:effectLst/>
                        </a:rPr>
                        <a:t>Sera gazı  %3 azaltılması </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tr-TR" sz="1100" kern="100">
                          <a:effectLst/>
                        </a:rPr>
                        <a:t>%3</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679415087"/>
                  </a:ext>
                </a:extLst>
              </a:tr>
              <a:tr h="0">
                <a:tc>
                  <a:txBody>
                    <a:bodyPr/>
                    <a:lstStyle/>
                    <a:p>
                      <a:pPr>
                        <a:lnSpc>
                          <a:spcPct val="107000"/>
                        </a:lnSpc>
                        <a:spcAft>
                          <a:spcPts val="800"/>
                        </a:spcAft>
                        <a:buNone/>
                      </a:pPr>
                      <a:r>
                        <a:rPr lang="tr-TR" sz="1100" kern="100">
                          <a:effectLst/>
                        </a:rPr>
                        <a:t>Duş başlığı değişimi</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tr-TR" sz="1100" kern="100" dirty="0">
                          <a:effectLst/>
                        </a:rPr>
                        <a:t>%50</a:t>
                      </a:r>
                      <a:endParaRPr lang="tr-T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560682802"/>
                  </a:ext>
                </a:extLst>
              </a:tr>
            </a:tbl>
          </a:graphicData>
        </a:graphic>
      </p:graphicFrame>
      <p:sp>
        <p:nvSpPr>
          <p:cNvPr id="5" name="Rectangle 1">
            <a:extLst>
              <a:ext uri="{FF2B5EF4-FFF2-40B4-BE49-F238E27FC236}">
                <a16:creationId xmlns:a16="http://schemas.microsoft.com/office/drawing/2014/main" xmlns="" id="{95A944B5-B6D0-6342-3C61-BC778289A78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Tree>
    <p:extLst>
      <p:ext uri="{BB962C8B-B14F-4D97-AF65-F5344CB8AC3E}">
        <p14:creationId xmlns:p14="http://schemas.microsoft.com/office/powerpoint/2010/main" val="226505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F1091EA-2BEF-FA4A-45E8-E6EC3E5CEDCE}"/>
              </a:ext>
            </a:extLst>
          </p:cNvPr>
          <p:cNvSpPr>
            <a:spLocks noGrp="1"/>
          </p:cNvSpPr>
          <p:nvPr>
            <p:ph type="title"/>
          </p:nvPr>
        </p:nvSpPr>
        <p:spPr/>
        <p:txBody>
          <a:bodyPr>
            <a:normAutofit fontScale="90000"/>
          </a:bodyPr>
          <a:lstStyle/>
          <a:p>
            <a:r>
              <a:rPr lang="tr-TR" sz="3600" b="1" i="1" u="sng" dirty="0"/>
              <a:t>ORGANİZASYON YAPIMIZ VE ORGANİZASYON ŞEMASI </a:t>
            </a:r>
          </a:p>
        </p:txBody>
      </p:sp>
      <p:sp>
        <p:nvSpPr>
          <p:cNvPr id="3" name="İçerik Yer Tutucusu 2">
            <a:extLst>
              <a:ext uri="{FF2B5EF4-FFF2-40B4-BE49-F238E27FC236}">
                <a16:creationId xmlns:a16="http://schemas.microsoft.com/office/drawing/2014/main" xmlns="" id="{FD1C2F40-C480-8C0B-D63C-4B7D9A2C99B4}"/>
              </a:ext>
            </a:extLst>
          </p:cNvPr>
          <p:cNvSpPr>
            <a:spLocks noGrp="1"/>
          </p:cNvSpPr>
          <p:nvPr>
            <p:ph idx="1"/>
          </p:nvPr>
        </p:nvSpPr>
        <p:spPr>
          <a:xfrm>
            <a:off x="838200" y="2071158"/>
            <a:ext cx="10515600" cy="4351338"/>
          </a:xfrm>
        </p:spPr>
        <p:txBody>
          <a:bodyPr>
            <a:normAutofit fontScale="70000" lnSpcReduction="20000"/>
          </a:bodyPr>
          <a:lstStyle/>
          <a:p>
            <a:r>
              <a:rPr lang="tr-TR" dirty="0"/>
              <a:t>Svalinn hotel kurumsal hizmet kalitesini sürdürülebilirlik ilkeleriyle birleştiren, açık </a:t>
            </a:r>
            <a:r>
              <a:rPr lang="tr-TR" sz="2600" dirty="0"/>
              <a:t>hiyerarşi ve net görev dağılımına sahip profesyonel bir organizasyon yapısına sahiptir. Personelimiz, farklı sorumluluk alanlarında koordineli çalışarak, hem misafir memnuniyetini hem de çevresel ve sosyal sürdürülebilirlik hedeflerini birlikte yürütmektedir.</a:t>
            </a:r>
          </a:p>
          <a:p>
            <a:r>
              <a:rPr lang="tr-TR" sz="2600" b="1" i="1" dirty="0"/>
              <a:t>Genel </a:t>
            </a:r>
            <a:r>
              <a:rPr lang="tr-TR" sz="2600" b="1" i="1" dirty="0" smtClean="0"/>
              <a:t>Müdür</a:t>
            </a:r>
            <a:r>
              <a:rPr lang="tr-TR" sz="2600" dirty="0" smtClean="0"/>
              <a:t> :</a:t>
            </a:r>
            <a:r>
              <a:rPr lang="tr-TR" sz="2600" dirty="0" smtClean="0"/>
              <a:t>Tüm </a:t>
            </a:r>
            <a:r>
              <a:rPr lang="tr-TR" sz="2600" dirty="0"/>
              <a:t>operasyonel süreçlerden sorumlu olarak otelin yönetiminden sorumludur</a:t>
            </a:r>
          </a:p>
          <a:p>
            <a:r>
              <a:rPr lang="tr-TR" sz="2600" b="1" i="1" dirty="0"/>
              <a:t>Mali İşler </a:t>
            </a:r>
            <a:r>
              <a:rPr lang="tr-TR" sz="2600" b="1" i="1" dirty="0" err="1"/>
              <a:t>Müdürlüğü</a:t>
            </a:r>
            <a:r>
              <a:rPr lang="tr-TR" sz="2600" dirty="0" err="1"/>
              <a:t>:Finansal</a:t>
            </a:r>
            <a:r>
              <a:rPr lang="tr-TR" sz="2600" dirty="0"/>
              <a:t> yönetim, bütçe ve muhasebe süreçlerini yürütür.</a:t>
            </a:r>
          </a:p>
          <a:p>
            <a:r>
              <a:rPr lang="tr-TR" sz="2600" b="1" i="1" dirty="0"/>
              <a:t>Satış ve Pazarlama </a:t>
            </a:r>
            <a:r>
              <a:rPr lang="tr-TR" sz="2600" b="1" i="1" dirty="0" err="1"/>
              <a:t>Müdürlüğü</a:t>
            </a:r>
            <a:r>
              <a:rPr lang="tr-TR" sz="2600" dirty="0" err="1"/>
              <a:t>:Müşteri</a:t>
            </a:r>
            <a:r>
              <a:rPr lang="tr-TR" sz="2600" dirty="0"/>
              <a:t> ilişkileri, rezervasyonlar ve dış iletişim sorumluluğunu üstlenir.</a:t>
            </a:r>
          </a:p>
          <a:p>
            <a:r>
              <a:rPr lang="tr-TR" sz="2600" b="1" i="1" dirty="0"/>
              <a:t>Yiyecek &amp; İçecek </a:t>
            </a:r>
            <a:r>
              <a:rPr lang="tr-TR" sz="2600" b="1" i="1" dirty="0" err="1"/>
              <a:t>Müdürlüğü:</a:t>
            </a:r>
            <a:r>
              <a:rPr lang="tr-TR" sz="2600" dirty="0" err="1"/>
              <a:t>Restoran</a:t>
            </a:r>
            <a:r>
              <a:rPr lang="tr-TR" sz="2600" dirty="0"/>
              <a:t>, mutfak ve servis operasyonlarını yönetir.</a:t>
            </a:r>
          </a:p>
          <a:p>
            <a:r>
              <a:rPr lang="tr-TR" sz="2600" b="1" i="1" dirty="0" err="1"/>
              <a:t>Aşçıbaşı:</a:t>
            </a:r>
            <a:r>
              <a:rPr lang="tr-TR" sz="2600" dirty="0" err="1"/>
              <a:t>Tüm</a:t>
            </a:r>
            <a:r>
              <a:rPr lang="tr-TR" sz="2600" dirty="0"/>
              <a:t> mutfak ekibini koordine eder</a:t>
            </a:r>
          </a:p>
          <a:p>
            <a:r>
              <a:rPr lang="tr-TR" sz="2600" b="1" i="1" dirty="0" err="1"/>
              <a:t>Housekeeping</a:t>
            </a:r>
            <a:r>
              <a:rPr lang="tr-TR" sz="2600" b="1" i="1" dirty="0"/>
              <a:t> Müdürlüğü </a:t>
            </a:r>
            <a:r>
              <a:rPr lang="tr-TR" sz="2600" dirty="0"/>
              <a:t>:da temizliği ve genel alan hijyeninden sorumludur.</a:t>
            </a:r>
          </a:p>
          <a:p>
            <a:r>
              <a:rPr lang="tr-TR" sz="2600" b="1" i="1" dirty="0"/>
              <a:t>Teknik </a:t>
            </a:r>
            <a:r>
              <a:rPr lang="tr-TR" sz="2600" b="1" i="1" dirty="0" err="1"/>
              <a:t>Müdürlük</a:t>
            </a:r>
            <a:r>
              <a:rPr lang="tr-TR" sz="2600" dirty="0" err="1"/>
              <a:t>:Elektrik</a:t>
            </a:r>
            <a:r>
              <a:rPr lang="tr-TR" sz="2600" dirty="0"/>
              <a:t>, tesisat, bakım ve onarım işlerini organize eder.</a:t>
            </a:r>
          </a:p>
        </p:txBody>
      </p:sp>
    </p:spTree>
    <p:extLst>
      <p:ext uri="{BB962C8B-B14F-4D97-AF65-F5344CB8AC3E}">
        <p14:creationId xmlns:p14="http://schemas.microsoft.com/office/powerpoint/2010/main" val="7243048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3593475-E2B0-3972-72FD-45DA0FBD1B0D}"/>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CB51E96D-8EBD-5A9D-7CC1-91D13EBAC3DE}"/>
              </a:ext>
            </a:extLst>
          </p:cNvPr>
          <p:cNvSpPr>
            <a:spLocks noGrp="1"/>
          </p:cNvSpPr>
          <p:nvPr>
            <p:ph idx="1"/>
          </p:nvPr>
        </p:nvSpPr>
        <p:spPr/>
        <p:txBody>
          <a:bodyPr/>
          <a:lstStyle/>
          <a:p>
            <a:r>
              <a:rPr lang="tr-TR" dirty="0"/>
              <a:t>Hazırlamış olduğumuz hedef takip tablosu ışığında, ilerleyerek eksiklikleri giderecek, hedeflerimizin gerçekleşme oranlarını grafiklerimizle takip, edip sürekli gelişime ve yeniliğe açık olacak şekilde sürdürülebilir turizmin destekçisi olacağız. </a:t>
            </a:r>
          </a:p>
        </p:txBody>
      </p:sp>
    </p:spTree>
    <p:extLst>
      <p:ext uri="{BB962C8B-B14F-4D97-AF65-F5344CB8AC3E}">
        <p14:creationId xmlns:p14="http://schemas.microsoft.com/office/powerpoint/2010/main" val="25543469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6BE0A4F-2431-C6ED-FA47-4BEE59F172D8}"/>
              </a:ext>
            </a:extLst>
          </p:cNvPr>
          <p:cNvSpPr>
            <a:spLocks noGrp="1"/>
          </p:cNvSpPr>
          <p:nvPr>
            <p:ph type="title"/>
          </p:nvPr>
        </p:nvSpPr>
        <p:spPr/>
        <p:txBody>
          <a:bodyPr/>
          <a:lstStyle/>
          <a:p>
            <a:r>
              <a:rPr lang="tr-TR" dirty="0"/>
              <a:t>KARBON AYAK İZİ YÖNETİMİ </a:t>
            </a:r>
          </a:p>
        </p:txBody>
      </p:sp>
      <p:sp>
        <p:nvSpPr>
          <p:cNvPr id="3" name="İçerik Yer Tutucusu 2">
            <a:extLst>
              <a:ext uri="{FF2B5EF4-FFF2-40B4-BE49-F238E27FC236}">
                <a16:creationId xmlns:a16="http://schemas.microsoft.com/office/drawing/2014/main" xmlns="" id="{1DEE80C8-90E4-E14F-8519-1F9E39F64C79}"/>
              </a:ext>
            </a:extLst>
          </p:cNvPr>
          <p:cNvSpPr>
            <a:spLocks noGrp="1"/>
          </p:cNvSpPr>
          <p:nvPr>
            <p:ph idx="1"/>
          </p:nvPr>
        </p:nvSpPr>
        <p:spPr/>
        <p:txBody>
          <a:bodyPr>
            <a:normAutofit/>
          </a:bodyPr>
          <a:lstStyle/>
          <a:p>
            <a:r>
              <a:rPr lang="tr-TR" dirty="0"/>
              <a:t>Svalinn Hotel olarak, iklim değişikliğiyle mücadelede işletme olarak sorumluluk alıyor; faaliyetlerimizden kaynaklanan sera gazı salımlarını kontrol altına almak ve azaltmak amacıyla karbon ayak izi yönetimi uygulamalarını hayata geçiriyoruz. </a:t>
            </a:r>
          </a:p>
          <a:p>
            <a:r>
              <a:rPr lang="tr-TR" dirty="0"/>
              <a:t>Karbon Ayak İzi Nedir? </a:t>
            </a:r>
          </a:p>
          <a:p>
            <a:r>
              <a:rPr lang="tr-TR" dirty="0"/>
              <a:t>Karbon ayak izi faaliyetlerimiz sonucunda, enerji kullanımı, ulaşım, atık yönetimi, su tüketimi ve satın alma faaliyetleri sonucu ortaya çıkan dolaylı ve doğrudan sera gazı emisyonlarının toplamıdır. Bu etkiyi ölçmek, azaltmak ve mümkün olduğunca dengelemek, sürdürülebilirlik stratejimizin öncelikli bir parçasıdır.</a:t>
            </a:r>
          </a:p>
          <a:p>
            <a:endParaRPr lang="tr-TR" b="1" i="1" dirty="0"/>
          </a:p>
          <a:p>
            <a:endParaRPr lang="tr-TR" dirty="0"/>
          </a:p>
        </p:txBody>
      </p:sp>
    </p:spTree>
    <p:extLst>
      <p:ext uri="{BB962C8B-B14F-4D97-AF65-F5344CB8AC3E}">
        <p14:creationId xmlns:p14="http://schemas.microsoft.com/office/powerpoint/2010/main" val="28129623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0B8E76B-9795-FD5A-9E2E-ABED61C88908}"/>
              </a:ext>
            </a:extLst>
          </p:cNvPr>
          <p:cNvSpPr>
            <a:spLocks noGrp="1"/>
          </p:cNvSpPr>
          <p:nvPr>
            <p:ph type="title"/>
          </p:nvPr>
        </p:nvSpPr>
        <p:spPr/>
        <p:txBody>
          <a:bodyPr/>
          <a:lstStyle/>
          <a:p>
            <a:r>
              <a:rPr lang="tr-TR" dirty="0"/>
              <a:t>SÜRDÜRÜLEBİLİR YÖNETİM SİSTEMİ POLİTİKALAR </a:t>
            </a:r>
          </a:p>
        </p:txBody>
      </p:sp>
      <p:sp>
        <p:nvSpPr>
          <p:cNvPr id="3" name="İçerik Yer Tutucusu 2">
            <a:extLst>
              <a:ext uri="{FF2B5EF4-FFF2-40B4-BE49-F238E27FC236}">
                <a16:creationId xmlns:a16="http://schemas.microsoft.com/office/drawing/2014/main" xmlns="" id="{D20D9989-034E-AB06-68FA-57817F4AB716}"/>
              </a:ext>
            </a:extLst>
          </p:cNvPr>
          <p:cNvSpPr>
            <a:spLocks noGrp="1"/>
          </p:cNvSpPr>
          <p:nvPr>
            <p:ph idx="1"/>
          </p:nvPr>
        </p:nvSpPr>
        <p:spPr/>
        <p:txBody>
          <a:bodyPr>
            <a:normAutofit fontScale="55000" lnSpcReduction="20000"/>
          </a:bodyPr>
          <a:lstStyle/>
          <a:p>
            <a:r>
              <a:rPr lang="tr-TR" b="1" dirty="0"/>
              <a:t>KALİTE POLİTİKASI </a:t>
            </a:r>
          </a:p>
          <a:p>
            <a:r>
              <a:rPr lang="tr-TR" dirty="0"/>
              <a:t>Svalinn Hotel olarak, tüm hizmet süreçlerimizde misafir memnuniyetini, çalışan mutluluğunu ve sürdürülebilir başarıyı esas alıyoruz. Kalite politikamız; güvenilirlik, şeffaflık, sürekli iyileştirme ve topluma duyarlılık ilkeleri üzerine inşa edilmiştir. </a:t>
            </a:r>
          </a:p>
          <a:p>
            <a:r>
              <a:rPr lang="tr-TR" b="1" dirty="0"/>
              <a:t>Kalite Anlayışımızın Temel İlkeleri </a:t>
            </a:r>
          </a:p>
          <a:p>
            <a:pPr marL="0" indent="0">
              <a:buNone/>
            </a:pPr>
            <a:r>
              <a:rPr lang="tr-TR" b="1" i="1" dirty="0"/>
              <a:t>1. Misafir Memnuniyeti Odaklılık: </a:t>
            </a:r>
          </a:p>
          <a:p>
            <a:r>
              <a:rPr lang="tr-TR" dirty="0"/>
              <a:t>Her konuğumuzun beklenti ve ihtiyaçlarını anlayarak, konforlu ve güvenli bir konaklama deneyimi sunmayı taahhüt ediyoruz. </a:t>
            </a:r>
          </a:p>
          <a:p>
            <a:pPr marL="0" indent="0">
              <a:buNone/>
            </a:pPr>
            <a:r>
              <a:rPr lang="tr-TR" b="1" i="1" dirty="0"/>
              <a:t>2. Memnuniyet anketleriyle takip:</a:t>
            </a:r>
          </a:p>
          <a:p>
            <a:pPr marL="0" indent="0">
              <a:buNone/>
            </a:pPr>
            <a:r>
              <a:rPr lang="tr-TR" dirty="0"/>
              <a:t>Anketlerimizle Gerek müşteri gerekse personel görüşlerini değerlendirip sistemlerimizi iyileştirmeyi hedefliyoruz. </a:t>
            </a:r>
          </a:p>
          <a:p>
            <a:pPr marL="0" indent="0">
              <a:buNone/>
            </a:pPr>
            <a:r>
              <a:rPr lang="tr-TR" b="1" i="1" dirty="0"/>
              <a:t>3.Sürekli İyileştirme:</a:t>
            </a:r>
          </a:p>
          <a:p>
            <a:pPr marL="0" indent="0">
              <a:buNone/>
            </a:pPr>
            <a:r>
              <a:rPr lang="tr-TR" dirty="0"/>
              <a:t>Tüm hizmet süreçlerimizi düzenli olarak gözden geçiriyor, geri bildirimler doğrultusunda gelişim alanlarımızı belirliyoruz. </a:t>
            </a:r>
          </a:p>
          <a:p>
            <a:pPr marL="0" indent="0">
              <a:buNone/>
            </a:pPr>
            <a:r>
              <a:rPr lang="tr-TR" b="1" i="1" dirty="0"/>
              <a:t>4.Çalışan Katılımı ve Eğitimi:</a:t>
            </a:r>
          </a:p>
          <a:p>
            <a:pPr marL="0" indent="0">
              <a:buNone/>
            </a:pPr>
            <a:r>
              <a:rPr lang="tr-TR" dirty="0"/>
              <a:t>Kalite hedeflerimize, bilinçli, motive ve eğitimli personelimizle ulaşacağımıza inanıyoruz. Bu doğrultuda sürekli mesleki ve kişisel gelişim desteklenmektedir.</a:t>
            </a:r>
            <a:endParaRPr lang="tr-TR" b="1" i="1" dirty="0"/>
          </a:p>
        </p:txBody>
      </p:sp>
    </p:spTree>
    <p:extLst>
      <p:ext uri="{BB962C8B-B14F-4D97-AF65-F5344CB8AC3E}">
        <p14:creationId xmlns:p14="http://schemas.microsoft.com/office/powerpoint/2010/main" val="12733112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8EF836A-F2F8-9E23-B1FE-000B83593B23}"/>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567CED55-3CFD-3996-C4C9-BCC83EEA93AF}"/>
              </a:ext>
            </a:extLst>
          </p:cNvPr>
          <p:cNvSpPr>
            <a:spLocks noGrp="1"/>
          </p:cNvSpPr>
          <p:nvPr>
            <p:ph idx="1"/>
          </p:nvPr>
        </p:nvSpPr>
        <p:spPr/>
        <p:txBody>
          <a:bodyPr>
            <a:normAutofit fontScale="92500" lnSpcReduction="20000"/>
          </a:bodyPr>
          <a:lstStyle/>
          <a:p>
            <a:pPr marL="0" indent="0">
              <a:buNone/>
            </a:pPr>
            <a:r>
              <a:rPr lang="es-ES" b="1" i="1" dirty="0"/>
              <a:t>5. Yasal Mevzuat ve Ulusal Standartlara Uyum</a:t>
            </a:r>
            <a:r>
              <a:rPr lang="es-ES" dirty="0"/>
              <a:t>: </a:t>
            </a:r>
            <a:endParaRPr lang="tr-TR" dirty="0"/>
          </a:p>
          <a:p>
            <a:pPr marL="0" indent="0">
              <a:buNone/>
            </a:pPr>
            <a:r>
              <a:rPr lang="tr-TR" dirty="0"/>
              <a:t>Tüm faaliyetlerimiz, ilgili mevzuat, turizm, sağlık ve güvenlik standartlarına tam uyumlu şekilde yürütülmektedir. </a:t>
            </a:r>
          </a:p>
          <a:p>
            <a:pPr marL="0" indent="0">
              <a:buNone/>
            </a:pPr>
            <a:r>
              <a:rPr lang="tr-TR" b="1" i="1" dirty="0"/>
              <a:t>6. Sürdürülebilirlik Entegrasyonu: </a:t>
            </a:r>
          </a:p>
          <a:p>
            <a:pPr marL="0" indent="0">
              <a:buNone/>
            </a:pPr>
            <a:r>
              <a:rPr lang="tr-TR" dirty="0"/>
              <a:t>Kaliteyi yalnızca hizmet düzeyi olarak değil; doğaya saygılı, ekonomik olarak dengeli ve sosyal sorumluluk bilinciyle entegre bir bütün olarak görüyoruz.</a:t>
            </a:r>
          </a:p>
          <a:p>
            <a:pPr marL="0" indent="0">
              <a:buNone/>
            </a:pPr>
            <a:r>
              <a:rPr lang="tr-TR" b="1" i="1" dirty="0"/>
              <a:t>7. Şeffaf İletişim ve Geri Bildirim Yönetimi:</a:t>
            </a:r>
          </a:p>
          <a:p>
            <a:pPr marL="0" indent="0">
              <a:buNone/>
            </a:pPr>
            <a:r>
              <a:rPr lang="tr-TR" dirty="0"/>
              <a:t>Misafir, çalışan, tedarikçi ve tüm paydaşlarımızla açık, etik ve karşılıklı güvene dayalı ilişkiler kurmayı esas alıyoruz.</a:t>
            </a:r>
            <a:endParaRPr lang="tr-TR" b="1" i="1" dirty="0"/>
          </a:p>
        </p:txBody>
      </p:sp>
    </p:spTree>
    <p:extLst>
      <p:ext uri="{BB962C8B-B14F-4D97-AF65-F5344CB8AC3E}">
        <p14:creationId xmlns:p14="http://schemas.microsoft.com/office/powerpoint/2010/main" val="36389859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BBD5EE2-8D82-F4D0-1352-601648ABCB84}"/>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FB5DCDD2-D33C-475D-DF5A-F60623B0A69E}"/>
              </a:ext>
            </a:extLst>
          </p:cNvPr>
          <p:cNvSpPr>
            <a:spLocks noGrp="1"/>
          </p:cNvSpPr>
          <p:nvPr>
            <p:ph idx="1"/>
          </p:nvPr>
        </p:nvSpPr>
        <p:spPr/>
        <p:txBody>
          <a:bodyPr/>
          <a:lstStyle/>
          <a:p>
            <a:r>
              <a:rPr lang="tr-TR" dirty="0"/>
              <a:t>Svalinn  Hotel olarak, kalite yönetimini bir prosedür değil, kurumsal bir yaşam biçimi olarak görüyoruz. Tüm çalışanlarımızla birlikte, misafirlerimizin beklentilerini aşan bir hizmet sunmayı, çevremizi korumayı ve sürekli gelişimi sürdürülebilir biçimde sağlamayı kararlılıkla sürdüreceğiz. </a:t>
            </a:r>
          </a:p>
        </p:txBody>
      </p:sp>
    </p:spTree>
    <p:extLst>
      <p:ext uri="{BB962C8B-B14F-4D97-AF65-F5344CB8AC3E}">
        <p14:creationId xmlns:p14="http://schemas.microsoft.com/office/powerpoint/2010/main" val="9588858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D8DED4C-E2A5-0245-F66C-DDDDD79F9A51}"/>
              </a:ext>
            </a:extLst>
          </p:cNvPr>
          <p:cNvSpPr>
            <a:spLocks noGrp="1"/>
          </p:cNvSpPr>
          <p:nvPr>
            <p:ph type="title"/>
          </p:nvPr>
        </p:nvSpPr>
        <p:spPr/>
        <p:txBody>
          <a:bodyPr/>
          <a:lstStyle/>
          <a:p>
            <a:r>
              <a:rPr lang="tr-TR" b="1" i="1" dirty="0"/>
              <a:t>KÜLTÜREL SÜRDÜRÜLEBİLİRLİK POLİTİKASI </a:t>
            </a:r>
          </a:p>
        </p:txBody>
      </p:sp>
      <p:sp>
        <p:nvSpPr>
          <p:cNvPr id="3" name="İçerik Yer Tutucusu 2">
            <a:extLst>
              <a:ext uri="{FF2B5EF4-FFF2-40B4-BE49-F238E27FC236}">
                <a16:creationId xmlns:a16="http://schemas.microsoft.com/office/drawing/2014/main" xmlns="" id="{127E8308-DDE3-87CA-4F8A-C7919342188C}"/>
              </a:ext>
            </a:extLst>
          </p:cNvPr>
          <p:cNvSpPr>
            <a:spLocks noGrp="1"/>
          </p:cNvSpPr>
          <p:nvPr>
            <p:ph idx="1"/>
          </p:nvPr>
        </p:nvSpPr>
        <p:spPr/>
        <p:txBody>
          <a:bodyPr>
            <a:normAutofit fontScale="92500" lnSpcReduction="20000"/>
          </a:bodyPr>
          <a:lstStyle/>
          <a:p>
            <a:r>
              <a:rPr lang="tr-TR" dirty="0"/>
              <a:t>Svalinn  Hotel olarak, yalnızca bir konaklama hizmeti sunmakla kalmayıp, aynı zamanda bulunduğumuz bölgenin kültürel mirasını, geleneklerini ve sosyal dokusunu korumayı kurumsal sorumluluğumuz kabul ediyoruz. Tarihi Sur bölgesinde konumlanan otelimiz, Diyarbakır’ın kültürel değerlerini yaşatarak turizme entegre etmeyi temel ilke edinmiştir. </a:t>
            </a:r>
          </a:p>
          <a:p>
            <a:r>
              <a:rPr lang="tr-TR" b="1" dirty="0"/>
              <a:t>Politika İlkelerimiz</a:t>
            </a:r>
          </a:p>
          <a:p>
            <a:pPr marL="0" indent="0">
              <a:buNone/>
            </a:pPr>
            <a:r>
              <a:rPr lang="tr-TR" b="1" dirty="0"/>
              <a:t>1. Yerel Kültürün Tanıtımı ve Yaşatılması </a:t>
            </a:r>
          </a:p>
          <a:p>
            <a:pPr marL="0" indent="0">
              <a:buNone/>
            </a:pPr>
            <a:r>
              <a:rPr lang="tr-TR" dirty="0"/>
              <a:t>Misafirlerimize İzmir’in kültürel yapısını tanıtacak rehberlik, bilgilendirme materyalleri ve yerel satıcılardan tedarik edebilecekleri </a:t>
            </a:r>
            <a:r>
              <a:rPr lang="tr-TR" dirty="0" err="1"/>
              <a:t>İzmire</a:t>
            </a:r>
            <a:r>
              <a:rPr lang="tr-TR" dirty="0"/>
              <a:t> özgü </a:t>
            </a:r>
            <a:r>
              <a:rPr lang="tr-TR" dirty="0" err="1"/>
              <a:t>kemeraltından</a:t>
            </a:r>
            <a:r>
              <a:rPr lang="tr-TR" dirty="0"/>
              <a:t> hediyelik eşya alabilecekleri öneriler sunar, aracılık ederiz.</a:t>
            </a:r>
            <a:endParaRPr lang="tr-TR" b="1" dirty="0"/>
          </a:p>
        </p:txBody>
      </p:sp>
    </p:spTree>
    <p:extLst>
      <p:ext uri="{BB962C8B-B14F-4D97-AF65-F5344CB8AC3E}">
        <p14:creationId xmlns:p14="http://schemas.microsoft.com/office/powerpoint/2010/main" val="36692696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9357CC7-5C24-9142-5327-09882E0E53F2}"/>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3E5927D2-E1EE-2513-5F3A-06CF0B8BC1DA}"/>
              </a:ext>
            </a:extLst>
          </p:cNvPr>
          <p:cNvSpPr>
            <a:spLocks noGrp="1"/>
          </p:cNvSpPr>
          <p:nvPr>
            <p:ph idx="1"/>
          </p:nvPr>
        </p:nvSpPr>
        <p:spPr/>
        <p:txBody>
          <a:bodyPr>
            <a:normAutofit fontScale="62500" lnSpcReduction="20000"/>
          </a:bodyPr>
          <a:lstStyle/>
          <a:p>
            <a:pPr marL="0" indent="0">
              <a:buNone/>
            </a:pPr>
            <a:r>
              <a:rPr lang="tr-TR" b="1" dirty="0"/>
              <a:t>2. Yerel Ürün ve Zanaatkâr Desteği </a:t>
            </a:r>
          </a:p>
          <a:p>
            <a:r>
              <a:rPr lang="tr-TR" dirty="0"/>
              <a:t>o Satın alma süreçlerimizde el emeğiyle üretilmiş yerel ürünlere öncelik verilir. </a:t>
            </a:r>
          </a:p>
          <a:p>
            <a:r>
              <a:rPr lang="tr-TR" dirty="0"/>
              <a:t> Otelimizde kullanılan hediyelik, tekstil veya dekoratif ürünlerin büyük bölümü bölgedeki üreticilerden temin edilmektedir.</a:t>
            </a:r>
          </a:p>
          <a:p>
            <a:pPr marL="0" indent="0">
              <a:buNone/>
            </a:pPr>
            <a:r>
              <a:rPr lang="tr-TR" b="1" dirty="0"/>
              <a:t>3. Yerel Gastronomiye Saygı </a:t>
            </a:r>
          </a:p>
          <a:p>
            <a:pPr marL="0" indent="0">
              <a:buNone/>
            </a:pPr>
            <a:r>
              <a:rPr lang="tr-TR" dirty="0"/>
              <a:t>Yöresel mutfağa ve tariflere menülerimizde yer veriyor; Açık büfe kahvaltılarımızda İzmir’e özgü geleneksel ürünleri kullanılır.</a:t>
            </a:r>
          </a:p>
          <a:p>
            <a:pPr marL="0" indent="0">
              <a:buNone/>
            </a:pPr>
            <a:r>
              <a:rPr lang="tr-TR" dirty="0"/>
              <a:t>Personelimizin büyük kısmı yerel halktan seçilerek bölgenin kültürel dilini ve alışkanlıklarını misafir deneyimine yansıtmaktadır.</a:t>
            </a:r>
          </a:p>
          <a:p>
            <a:pPr marL="0" indent="0">
              <a:buNone/>
            </a:pPr>
            <a:r>
              <a:rPr lang="tr-TR" dirty="0"/>
              <a:t>Kültürel bilgilerin çalışanlar aracılığıyla aktarılması teşvik edilir.</a:t>
            </a:r>
          </a:p>
          <a:p>
            <a:pPr marL="0" indent="0">
              <a:buNone/>
            </a:pPr>
            <a:r>
              <a:rPr lang="tr-TR" dirty="0"/>
              <a:t>Yerel müzik, geleneksel el sanatları, halk hikâyeleri ve sözlü kültür gibi değerlerin tanıtılması için iş birlikleri yapılır.</a:t>
            </a:r>
          </a:p>
          <a:p>
            <a:pPr marL="0" indent="0">
              <a:buNone/>
            </a:pPr>
            <a:r>
              <a:rPr lang="tr-TR" dirty="0"/>
              <a:t>Misafirlerimize kültürel sürdürülebilirliğin anlamı ve bölgeye saygılı davranış biçimleri konusunda bilgilendirme yapılır.</a:t>
            </a:r>
          </a:p>
          <a:p>
            <a:pPr marL="0" indent="0">
              <a:buNone/>
            </a:pPr>
            <a:endParaRPr lang="tr-TR" b="1" dirty="0"/>
          </a:p>
        </p:txBody>
      </p:sp>
    </p:spTree>
    <p:extLst>
      <p:ext uri="{BB962C8B-B14F-4D97-AF65-F5344CB8AC3E}">
        <p14:creationId xmlns:p14="http://schemas.microsoft.com/office/powerpoint/2010/main" val="40318016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4273E8E-2AE1-49D0-EF43-96EA33B9599B}"/>
              </a:ext>
            </a:extLst>
          </p:cNvPr>
          <p:cNvSpPr>
            <a:spLocks noGrp="1"/>
          </p:cNvSpPr>
          <p:nvPr>
            <p:ph type="title"/>
          </p:nvPr>
        </p:nvSpPr>
        <p:spPr/>
        <p:txBody>
          <a:bodyPr>
            <a:normAutofit fontScale="90000"/>
          </a:bodyPr>
          <a:lstStyle/>
          <a:p>
            <a:r>
              <a:rPr lang="tr-TR" dirty="0"/>
              <a:t>Otelimizin çevresinde yer alan başlıca kültürel ve tarihi varlıklar</a:t>
            </a:r>
            <a:br>
              <a:rPr lang="tr-TR" dirty="0"/>
            </a:br>
            <a:endParaRPr lang="tr-TR" dirty="0"/>
          </a:p>
        </p:txBody>
      </p:sp>
      <p:pic>
        <p:nvPicPr>
          <p:cNvPr id="1026" name="Picture 2" descr="{{{açıklama}}}">
            <a:extLst>
              <a:ext uri="{FF2B5EF4-FFF2-40B4-BE49-F238E27FC236}">
                <a16:creationId xmlns:a16="http://schemas.microsoft.com/office/drawing/2014/main" xmlns="" id="{23D2B762-7488-1911-21BE-45F1266A964E}"/>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76737" y="2004838"/>
            <a:ext cx="5176479" cy="34496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eryem Ana Evi - Az Gezen">
            <a:extLst>
              <a:ext uri="{FF2B5EF4-FFF2-40B4-BE49-F238E27FC236}">
                <a16:creationId xmlns:a16="http://schemas.microsoft.com/office/drawing/2014/main" xmlns="" id="{D2C25D2F-E114-C455-13F8-3F36BE3112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8166" y="2002016"/>
            <a:ext cx="4487097" cy="3348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1866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a:extLst>
              <a:ext uri="{FF2B5EF4-FFF2-40B4-BE49-F238E27FC236}">
                <a16:creationId xmlns:a16="http://schemas.microsoft.com/office/drawing/2014/main" xmlns="" id="{52138403-096C-B043-3B79-D3D638D63177}"/>
              </a:ext>
            </a:extLst>
          </p:cNvPr>
          <p:cNvSpPr>
            <a:spLocks noGrp="1"/>
          </p:cNvSpPr>
          <p:nvPr>
            <p:ph idx="1"/>
          </p:nvPr>
        </p:nvSpPr>
        <p:spPr/>
        <p:txBody>
          <a:bodyPr>
            <a:normAutofit fontScale="70000" lnSpcReduction="20000"/>
          </a:bodyPr>
          <a:lstStyle/>
          <a:p>
            <a:r>
              <a:rPr lang="tr-TR" b="1" dirty="0"/>
              <a:t>ÇEVRE KORUMA VE ATIK YÖNETİM POLİTİKASI </a:t>
            </a:r>
          </a:p>
          <a:p>
            <a:pPr marL="0" indent="0">
              <a:buNone/>
            </a:pPr>
            <a:r>
              <a:rPr lang="tr-TR" dirty="0"/>
              <a:t>Hotelimizde çevreyi korur, kirlenmesini önler, çevreye olan olumsuz etkilerimizi azaltarak korunmasına önem veririz. </a:t>
            </a:r>
          </a:p>
          <a:p>
            <a:pPr marL="0" indent="0">
              <a:buNone/>
            </a:pPr>
            <a:r>
              <a:rPr lang="tr-TR" dirty="0"/>
              <a:t>Bunun için; </a:t>
            </a:r>
          </a:p>
          <a:p>
            <a:pPr marL="0" indent="0">
              <a:buNone/>
            </a:pPr>
            <a:r>
              <a:rPr lang="tr-TR" dirty="0"/>
              <a:t>• T.C. Çevre, Şehircilik ve İklim Değişikliği Bakanlığı'nın ilgili mevzuatlarına (Sıfır Atık Yönetmeliği, Atık Yönetimi Yönetmeliği vb.) %100 uyum sağlarız. </a:t>
            </a:r>
          </a:p>
          <a:p>
            <a:pPr marL="0" indent="0">
              <a:buNone/>
            </a:pPr>
            <a:r>
              <a:rPr lang="tr-TR" dirty="0"/>
              <a:t>• Atıklarımızı kaynağına, gruplarına ve tehlike sınıflarına göre etkin şekilde ayırmaya özen gösteririz. </a:t>
            </a:r>
          </a:p>
          <a:p>
            <a:pPr marL="0" indent="0">
              <a:buNone/>
            </a:pPr>
            <a:r>
              <a:rPr lang="tr-TR" dirty="0"/>
              <a:t>• Tehlikeli maddeler ve kimyasalların yalnızca ihtiyaç durumunda ve gerektiği kadar kullanılmasının hem çevreye olan negatif etkileri hem de atık miktarını azaltacağını biliriz, </a:t>
            </a:r>
          </a:p>
          <a:p>
            <a:pPr marL="0" indent="0">
              <a:buNone/>
            </a:pPr>
            <a:r>
              <a:rPr lang="tr-TR" dirty="0"/>
              <a:t>• İşletmemizde aldığımız malzemelerde “geri dönüşüm” ve “çevre dostu” etiketi olanları tercih ederek doğayı korumaya katkıda bulunuruz. Yeniden kullanım fırsatları yaratmaya çalışırız,</a:t>
            </a:r>
            <a:endParaRPr lang="tr-TR" b="1" dirty="0"/>
          </a:p>
        </p:txBody>
      </p:sp>
    </p:spTree>
    <p:extLst>
      <p:ext uri="{BB962C8B-B14F-4D97-AF65-F5344CB8AC3E}">
        <p14:creationId xmlns:p14="http://schemas.microsoft.com/office/powerpoint/2010/main" val="37845137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A3AC805-58D0-6028-521C-EB769E46DFC7}"/>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25EC0B1B-6315-5839-79A2-8131CFCDB213}"/>
              </a:ext>
            </a:extLst>
          </p:cNvPr>
          <p:cNvSpPr>
            <a:spLocks noGrp="1"/>
          </p:cNvSpPr>
          <p:nvPr>
            <p:ph idx="1"/>
          </p:nvPr>
        </p:nvSpPr>
        <p:spPr/>
        <p:txBody>
          <a:bodyPr>
            <a:normAutofit fontScale="92500" lnSpcReduction="20000"/>
          </a:bodyPr>
          <a:lstStyle/>
          <a:p>
            <a:r>
              <a:rPr lang="tr-TR" dirty="0"/>
              <a:t>• Kâğıt, peçete, tuvalet kâğıdı, ambalaj gibi tek kullanımlık malzemeleri gerektiği kadar kullanıp doğaya daha az atık bırakmaya özen gösteririz,</a:t>
            </a:r>
          </a:p>
          <a:p>
            <a:r>
              <a:rPr lang="tr-TR" dirty="0"/>
              <a:t> • Atıkları doğru şekilde, özelliklerine göre ayrı alanlarda depolar, yasal depolama süre sınırlarını aşmadan lisanslı/yetkili firmalara teslim ederek, kayıtlarını muhafaza ederiz, </a:t>
            </a:r>
          </a:p>
          <a:p>
            <a:r>
              <a:rPr lang="tr-TR" dirty="0"/>
              <a:t>• Su, enerji ve tüm doğal kaynakları tasarruflu kullanmaya çalışırız. Bu hassasiyetimizi çalışanlarımız, misafirlerimiz, tedarikçilerimiz ile paylaşırız. </a:t>
            </a:r>
          </a:p>
          <a:p>
            <a:r>
              <a:rPr lang="tr-TR" dirty="0"/>
              <a:t>• Çevre yönetimi konusundaki performansımızı ölçer, bu verileri hedefler ile izler ve performansımızı geliştirmeye çalışırız. </a:t>
            </a:r>
          </a:p>
          <a:p>
            <a:r>
              <a:rPr lang="tr-TR" dirty="0"/>
              <a:t>• Çalışanlarımızı çevre konusunda eğitmeyi ve duyarlılıklarını artırmayı amaçlarız.</a:t>
            </a:r>
          </a:p>
        </p:txBody>
      </p:sp>
    </p:spTree>
    <p:extLst>
      <p:ext uri="{BB962C8B-B14F-4D97-AF65-F5344CB8AC3E}">
        <p14:creationId xmlns:p14="http://schemas.microsoft.com/office/powerpoint/2010/main" val="2673294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84C9207-DBFF-EA8B-BE76-03587233B97C}"/>
              </a:ext>
            </a:extLst>
          </p:cNvPr>
          <p:cNvSpPr>
            <a:spLocks noGrp="1"/>
          </p:cNvSpPr>
          <p:nvPr>
            <p:ph type="title"/>
          </p:nvPr>
        </p:nvSpPr>
        <p:spPr/>
        <p:txBody>
          <a:bodyPr>
            <a:normAutofit/>
          </a:bodyPr>
          <a:lstStyle/>
          <a:p>
            <a:r>
              <a:rPr lang="tr-TR" sz="3600" b="1" i="1" dirty="0"/>
              <a:t>Destekleyici Kadrolar</a:t>
            </a:r>
          </a:p>
        </p:txBody>
      </p:sp>
      <p:sp>
        <p:nvSpPr>
          <p:cNvPr id="3" name="İçerik Yer Tutucusu 2">
            <a:extLst>
              <a:ext uri="{FF2B5EF4-FFF2-40B4-BE49-F238E27FC236}">
                <a16:creationId xmlns:a16="http://schemas.microsoft.com/office/drawing/2014/main" xmlns="" id="{9CB7D372-171F-EEAB-72D9-03986863108B}"/>
              </a:ext>
            </a:extLst>
          </p:cNvPr>
          <p:cNvSpPr>
            <a:spLocks noGrp="1"/>
          </p:cNvSpPr>
          <p:nvPr>
            <p:ph idx="1"/>
          </p:nvPr>
        </p:nvSpPr>
        <p:spPr/>
        <p:txBody>
          <a:bodyPr>
            <a:normAutofit fontScale="62500" lnSpcReduction="20000"/>
          </a:bodyPr>
          <a:lstStyle/>
          <a:p>
            <a:r>
              <a:rPr lang="tr-TR" sz="2400" dirty="0"/>
              <a:t>Ön büroda resepsiyonistler, vale ve bagaj taşıyıcılar, misafir karşılama süreçlerini yürütür. </a:t>
            </a:r>
          </a:p>
          <a:p>
            <a:r>
              <a:rPr lang="tr-TR" sz="2400" dirty="0"/>
              <a:t>Servis ve garson ekipleri, restoran ve kahvaltı hizmetlerinde aktif görev alır. </a:t>
            </a:r>
          </a:p>
          <a:p>
            <a:r>
              <a:rPr lang="tr-TR" sz="2400" dirty="0"/>
              <a:t>Mutfak personeli, aşçılar, yardımcılar, bulaşıkçılardan oluşur.</a:t>
            </a:r>
          </a:p>
          <a:p>
            <a:r>
              <a:rPr lang="tr-TR" sz="2400" dirty="0"/>
              <a:t>Teknik ekip, elektrik ve tesisat altyapısının sürekliliğini garanti eder.</a:t>
            </a:r>
          </a:p>
          <a:p>
            <a:r>
              <a:rPr lang="tr-TR" sz="2400" b="1" i="1" dirty="0"/>
              <a:t>Tüm birimler:</a:t>
            </a:r>
          </a:p>
          <a:p>
            <a:r>
              <a:rPr lang="tr-TR" sz="2400" dirty="0"/>
              <a:t>Kendi alanlarında çevreye duyarlı uygulamalar (atık yönetimi, enerji tasarrufu, kimyasal azaltımı) yürütür.</a:t>
            </a:r>
          </a:p>
          <a:p>
            <a:r>
              <a:rPr lang="tr-TR" sz="2400" dirty="0"/>
              <a:t>Kadın istihdamı, çalışan eğitimi, misafir geri bildirimi ve doğa koruma gibi konularda sürdürülebilirlik politikasına katkı sağlar.</a:t>
            </a:r>
          </a:p>
          <a:p>
            <a:r>
              <a:rPr lang="tr-TR" sz="2400" dirty="0"/>
              <a:t>Departman yöneticileri, yıllık hedef takibi, iç denetim ve gelişim planlarına raporlama yapar. </a:t>
            </a:r>
          </a:p>
          <a:p>
            <a:endParaRPr lang="tr-TR" sz="2400" dirty="0"/>
          </a:p>
          <a:p>
            <a:endParaRPr lang="tr-TR" sz="2400" dirty="0"/>
          </a:p>
          <a:p>
            <a:endParaRPr lang="tr-TR" sz="2400" dirty="0"/>
          </a:p>
          <a:p>
            <a:endParaRPr lang="tr-TR" sz="2400" dirty="0"/>
          </a:p>
        </p:txBody>
      </p:sp>
    </p:spTree>
    <p:extLst>
      <p:ext uri="{BB962C8B-B14F-4D97-AF65-F5344CB8AC3E}">
        <p14:creationId xmlns:p14="http://schemas.microsoft.com/office/powerpoint/2010/main" val="38405721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90E77E4-124A-B97A-9AA1-E7683AF916DD}"/>
              </a:ext>
            </a:extLst>
          </p:cNvPr>
          <p:cNvSpPr>
            <a:spLocks noGrp="1"/>
          </p:cNvSpPr>
          <p:nvPr>
            <p:ph type="title"/>
          </p:nvPr>
        </p:nvSpPr>
        <p:spPr/>
        <p:txBody>
          <a:bodyPr/>
          <a:lstStyle/>
          <a:p>
            <a:r>
              <a:rPr lang="tr-TR" dirty="0"/>
              <a:t>ÇOCUK HAKLARI SÖMÜRÜ VE TACİZ POLİTİKASI</a:t>
            </a:r>
          </a:p>
        </p:txBody>
      </p:sp>
      <p:sp>
        <p:nvSpPr>
          <p:cNvPr id="3" name="İçerik Yer Tutucusu 2">
            <a:extLst>
              <a:ext uri="{FF2B5EF4-FFF2-40B4-BE49-F238E27FC236}">
                <a16:creationId xmlns:a16="http://schemas.microsoft.com/office/drawing/2014/main" xmlns="" id="{C0D3E70E-B6E4-62FB-1A8E-B2146AE2CCAB}"/>
              </a:ext>
            </a:extLst>
          </p:cNvPr>
          <p:cNvSpPr>
            <a:spLocks noGrp="1"/>
          </p:cNvSpPr>
          <p:nvPr>
            <p:ph idx="1"/>
          </p:nvPr>
        </p:nvSpPr>
        <p:spPr/>
        <p:txBody>
          <a:bodyPr>
            <a:normAutofit fontScale="70000" lnSpcReduction="20000"/>
          </a:bodyPr>
          <a:lstStyle/>
          <a:p>
            <a:pPr marL="0" indent="0">
              <a:buNone/>
            </a:pPr>
            <a:r>
              <a:rPr lang="tr-TR" dirty="0"/>
              <a:t>Çocuklar bize geleceğin emanetleridir. Onları bir birey olarak tanımak, haklarına saygı duymak, her türlü psikolojik, fiziksel, ticari vb. sömürüye karşı gözetmek ve korumak öncelikli sorumluluğumuzdur. </a:t>
            </a:r>
          </a:p>
          <a:p>
            <a:pPr marL="0" indent="0">
              <a:buNone/>
            </a:pPr>
            <a:r>
              <a:rPr lang="tr-TR" dirty="0"/>
              <a:t>Bunu sağlamak için;</a:t>
            </a:r>
          </a:p>
          <a:p>
            <a:pPr marL="0" indent="0">
              <a:buNone/>
            </a:pPr>
            <a:r>
              <a:rPr lang="tr-TR" dirty="0"/>
              <a:t>• Kendi kurumlarımızda çocuk işçi çalıştırılmasına müsaade etmez ve tüm iş ortaklarımızdan da aynı hassasiyeti bekleriz. </a:t>
            </a:r>
          </a:p>
          <a:p>
            <a:pPr marL="0" indent="0">
              <a:buNone/>
            </a:pPr>
            <a:r>
              <a:rPr lang="tr-TR" dirty="0"/>
              <a:t>• İşletme içerisinde çocukların gelişimine katkıda bulunan, düşünce ve isteklerini, duygularını rahatça ifade edebilecekleri, kendilerini özgür ve rahat hissedecekleri ortamlar/imkanlar sunarız. </a:t>
            </a:r>
          </a:p>
          <a:p>
            <a:pPr marL="0" indent="0">
              <a:buNone/>
            </a:pPr>
            <a:r>
              <a:rPr lang="tr-TR" dirty="0"/>
              <a:t>• Çalışanlarımıza, çocuk istismarının önlenmesi ve fark edilmesi konusunda eğitimler veririz. </a:t>
            </a:r>
          </a:p>
          <a:p>
            <a:pPr marL="0" indent="0">
              <a:buNone/>
            </a:pPr>
            <a:r>
              <a:rPr lang="tr-TR" dirty="0"/>
              <a:t>• Çocukların katıldıkları aktivitelerde yetişkin gözetimi altında olduklarından emin oluruz. </a:t>
            </a:r>
          </a:p>
          <a:p>
            <a:pPr marL="0" indent="0">
              <a:buNone/>
            </a:pPr>
            <a:r>
              <a:rPr lang="tr-TR" dirty="0"/>
              <a:t>• Çocuk haklarının korunması konusunda farkındalık yaratmak için eğitimler düzenler ve ilgili projelere destek veririz. </a:t>
            </a:r>
          </a:p>
          <a:p>
            <a:pPr marL="0" indent="0">
              <a:buNone/>
            </a:pPr>
            <a:r>
              <a:rPr lang="tr-TR" dirty="0"/>
              <a:t>• Çocuklar ile ilgili şüpheli eylemlere şahit olduğumuzda öncelikle otel yönetimine bilgi verir, gerekli görülen durumlarda resmi kuruluşlardan yardım isteriz.</a:t>
            </a:r>
          </a:p>
        </p:txBody>
      </p:sp>
    </p:spTree>
    <p:extLst>
      <p:ext uri="{BB962C8B-B14F-4D97-AF65-F5344CB8AC3E}">
        <p14:creationId xmlns:p14="http://schemas.microsoft.com/office/powerpoint/2010/main" val="27650932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C7D4110-CE89-8A2A-C840-C0F47D74633C}"/>
              </a:ext>
            </a:extLst>
          </p:cNvPr>
          <p:cNvSpPr>
            <a:spLocks noGrp="1"/>
          </p:cNvSpPr>
          <p:nvPr>
            <p:ph type="title"/>
          </p:nvPr>
        </p:nvSpPr>
        <p:spPr>
          <a:xfrm>
            <a:off x="1451579" y="867037"/>
            <a:ext cx="9603275" cy="1049235"/>
          </a:xfrm>
        </p:spPr>
        <p:txBody>
          <a:bodyPr/>
          <a:lstStyle/>
          <a:p>
            <a:r>
              <a:rPr lang="tr-TR" dirty="0"/>
              <a:t>ENERJİ VERİMLİLİĞİ POLİTİKASI</a:t>
            </a:r>
          </a:p>
        </p:txBody>
      </p:sp>
      <p:sp>
        <p:nvSpPr>
          <p:cNvPr id="3" name="İçerik Yer Tutucusu 2">
            <a:extLst>
              <a:ext uri="{FF2B5EF4-FFF2-40B4-BE49-F238E27FC236}">
                <a16:creationId xmlns:a16="http://schemas.microsoft.com/office/drawing/2014/main" xmlns="" id="{FB496A2D-872C-5A32-C916-110A37B9935F}"/>
              </a:ext>
            </a:extLst>
          </p:cNvPr>
          <p:cNvSpPr>
            <a:spLocks noGrp="1"/>
          </p:cNvSpPr>
          <p:nvPr>
            <p:ph idx="1"/>
          </p:nvPr>
        </p:nvSpPr>
        <p:spPr/>
        <p:txBody>
          <a:bodyPr>
            <a:normAutofit fontScale="92500" lnSpcReduction="10000"/>
          </a:bodyPr>
          <a:lstStyle/>
          <a:p>
            <a:r>
              <a:rPr lang="tr-TR" dirty="0"/>
              <a:t>Dünyamızı olası tehlikelerden korumak için enerjimizi verimli kullanıyor ve enerji sarfiyatımızı azaltmak için hedefler belirliyoruz. </a:t>
            </a:r>
          </a:p>
          <a:p>
            <a:r>
              <a:rPr lang="tr-TR" dirty="0"/>
              <a:t>Bunun için; </a:t>
            </a:r>
          </a:p>
          <a:p>
            <a:r>
              <a:rPr lang="tr-TR" dirty="0"/>
              <a:t>Hem doğaya karşı sorumluluklarımız hem de yasal yükümlülüklerimizi yerine getirmek üzere ulusal ve uluslararası standartları, yasa ve düzenlemeleri takip eder, enerji kullanımını azaltma ve enerji tüketim performansımızın sürekli iyileştirilmesini sağlayacak çalışmaları gönüllü olarak yürütür, çalışmalarımızın sonuçlarını takip ederiz.</a:t>
            </a:r>
          </a:p>
          <a:p>
            <a:r>
              <a:rPr lang="tr-TR" dirty="0"/>
              <a:t>Hedefler koyar, çalışanlarımızın da katılımını sağlamak amacıyla eğitim programlarımızda enerji verimliliğine yer veririz. </a:t>
            </a:r>
          </a:p>
        </p:txBody>
      </p:sp>
    </p:spTree>
    <p:extLst>
      <p:ext uri="{BB962C8B-B14F-4D97-AF65-F5344CB8AC3E}">
        <p14:creationId xmlns:p14="http://schemas.microsoft.com/office/powerpoint/2010/main" val="42522438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02C89874-5091-D5AF-C9ED-8E06F33B5F97}"/>
              </a:ext>
            </a:extLst>
          </p:cNvPr>
          <p:cNvSpPr>
            <a:spLocks noGrp="1"/>
          </p:cNvSpPr>
          <p:nvPr>
            <p:ph idx="1"/>
          </p:nvPr>
        </p:nvSpPr>
        <p:spPr/>
        <p:txBody>
          <a:bodyPr>
            <a:normAutofit fontScale="92500" lnSpcReduction="20000"/>
          </a:bodyPr>
          <a:lstStyle/>
          <a:p>
            <a:r>
              <a:rPr lang="tr-TR" dirty="0"/>
              <a:t>Enerji verimli uygun ürün, ekipman, teçhizat ve teknoloji alternatiflerini araştırıp bulmaya, satın almaya ve kullanmaya çalışırız. </a:t>
            </a:r>
          </a:p>
          <a:p>
            <a:r>
              <a:rPr lang="tr-TR" dirty="0"/>
              <a:t> Enerji Yönetim Sistemimizi dokümante etmeyi, tüm departmanlarımıza yaymayı, gerektiğinde güncellemeyi, gözden geçirmeyi ve sürekli olarak iyileştirmeyi hedefleriz. </a:t>
            </a:r>
          </a:p>
          <a:p>
            <a:r>
              <a:rPr lang="tr-TR" dirty="0"/>
              <a:t> Enerji risklerini veya enerji kısıtı gibi doğabilecek acil durumları değerlendirir, alınabilecek önlemleri planlarız.</a:t>
            </a:r>
          </a:p>
          <a:p>
            <a:r>
              <a:rPr lang="tr-TR" dirty="0"/>
              <a:t>Tüm paydaşlarımızla enerji yönetimi konusunda ortak amaçlar ve sonuçlar yaratmak üzere iş birliği yapmayı önemseriz. Bu konularda misafirlerimiz, çalışanlarımız, ziyaretçilerimiz ve tüm iş ortaklarımız ile birlikte topyekûn bir farkındalık ve bilinç seviyesine ulaşılması adına etkileşimimizi sürdürmeye çalışırız. </a:t>
            </a:r>
          </a:p>
          <a:p>
            <a:endParaRPr lang="tr-TR" dirty="0"/>
          </a:p>
          <a:p>
            <a:endParaRPr lang="tr-TR" dirty="0"/>
          </a:p>
        </p:txBody>
      </p:sp>
    </p:spTree>
    <p:extLst>
      <p:ext uri="{BB962C8B-B14F-4D97-AF65-F5344CB8AC3E}">
        <p14:creationId xmlns:p14="http://schemas.microsoft.com/office/powerpoint/2010/main" val="15816484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A31EB36-0FD6-0482-E7CA-9424433A0F44}"/>
              </a:ext>
            </a:extLst>
          </p:cNvPr>
          <p:cNvSpPr>
            <a:spLocks noGrp="1"/>
          </p:cNvSpPr>
          <p:nvPr>
            <p:ph type="title"/>
          </p:nvPr>
        </p:nvSpPr>
        <p:spPr/>
        <p:txBody>
          <a:bodyPr>
            <a:normAutofit/>
          </a:bodyPr>
          <a:lstStyle/>
          <a:p>
            <a:r>
              <a:rPr lang="tr-TR" dirty="0"/>
              <a:t>İNSAN KAYNAKLARI </a:t>
            </a:r>
            <a:r>
              <a:rPr lang="tr-TR" dirty="0" err="1"/>
              <a:t>POLİTİKASı</a:t>
            </a:r>
            <a:r>
              <a:rPr lang="tr-TR" dirty="0"/>
              <a:t>	</a:t>
            </a:r>
            <a:br>
              <a:rPr lang="tr-TR" dirty="0"/>
            </a:br>
            <a:endParaRPr lang="tr-TR" dirty="0"/>
          </a:p>
        </p:txBody>
      </p:sp>
      <p:sp>
        <p:nvSpPr>
          <p:cNvPr id="3" name="İçerik Yer Tutucusu 2">
            <a:extLst>
              <a:ext uri="{FF2B5EF4-FFF2-40B4-BE49-F238E27FC236}">
                <a16:creationId xmlns:a16="http://schemas.microsoft.com/office/drawing/2014/main" xmlns="" id="{8C98D00D-A24E-2D64-12F5-24FE2728B641}"/>
              </a:ext>
            </a:extLst>
          </p:cNvPr>
          <p:cNvSpPr>
            <a:spLocks noGrp="1"/>
          </p:cNvSpPr>
          <p:nvPr>
            <p:ph idx="1"/>
          </p:nvPr>
        </p:nvSpPr>
        <p:spPr/>
        <p:txBody>
          <a:bodyPr>
            <a:normAutofit fontScale="70000" lnSpcReduction="20000"/>
          </a:bodyPr>
          <a:lstStyle/>
          <a:p>
            <a:pPr marL="0" indent="0">
              <a:buNone/>
            </a:pPr>
            <a:r>
              <a:rPr lang="tr-TR" dirty="0"/>
              <a:t>Svalinn Hotel olarak inanıyoruz ki, sürdürülebilir başarıya ancak güçlü, bilinçli ve değer gören bir insan kaynağı ile ulaşılabilir. Bu nedenle çalışanlarımızı yalnızca birer görev tanımıyla değil, otelin ruhunu oluşturan temel paydaşlar olarak görürüz. </a:t>
            </a:r>
          </a:p>
          <a:p>
            <a:pPr marL="0" indent="0">
              <a:buNone/>
            </a:pPr>
            <a:r>
              <a:rPr lang="tr-TR" b="1" dirty="0"/>
              <a:t>Eşitlik ve Fırsat Eşitliği: </a:t>
            </a:r>
          </a:p>
          <a:p>
            <a:r>
              <a:rPr lang="tr-TR" dirty="0"/>
              <a:t>Cinsiyet, yaş, dil, din, ırk veya kişisel inanç farkı gözetmeksizin tüm çalışanlara adil ve eşit fırsatlar sunarız. </a:t>
            </a:r>
          </a:p>
          <a:p>
            <a:pPr marL="0" indent="0">
              <a:buNone/>
            </a:pPr>
            <a:r>
              <a:rPr lang="tr-TR" b="1" dirty="0"/>
              <a:t>Kadın İstihdamının Desteklenmesi: </a:t>
            </a:r>
          </a:p>
          <a:p>
            <a:r>
              <a:rPr lang="tr-TR" dirty="0"/>
              <a:t>Svalinn Hotel olarak, toplumsal cinsiyet eşitliğine duyarlı bir politika benimseyerek, kadın çalışanlarımızın işe alım, eğitim, kariyer gelişimi ve liderlik süreçlerinde aktif rol almalarını destekliyoruz. </a:t>
            </a:r>
          </a:p>
          <a:p>
            <a:pPr marL="0" indent="0">
              <a:buNone/>
            </a:pPr>
            <a:r>
              <a:rPr lang="tr-TR" b="1" dirty="0"/>
              <a:t>Staj ve Gençlere Destek</a:t>
            </a:r>
            <a:r>
              <a:rPr lang="tr-TR" dirty="0"/>
              <a:t>: </a:t>
            </a:r>
          </a:p>
          <a:p>
            <a:r>
              <a:rPr lang="tr-TR" dirty="0"/>
              <a:t>Mesleki gelişimi desteklemek amacıyla, ilgili okullarla iş birliği yaparak öğrencilere staj imkânı sağlıyoruz. Stajyerlerimiz, profesyonel hayata hazırlanırken etik ve kaliteli hizmet ilkeleriyle tanışır.</a:t>
            </a:r>
            <a:endParaRPr lang="tr-TR" b="1" dirty="0"/>
          </a:p>
          <a:p>
            <a:endParaRPr lang="tr-TR" dirty="0"/>
          </a:p>
        </p:txBody>
      </p:sp>
    </p:spTree>
    <p:extLst>
      <p:ext uri="{BB962C8B-B14F-4D97-AF65-F5344CB8AC3E}">
        <p14:creationId xmlns:p14="http://schemas.microsoft.com/office/powerpoint/2010/main" val="4470205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C22668E8-983B-1E45-4663-8AFBFB0A7BEB}"/>
              </a:ext>
            </a:extLst>
          </p:cNvPr>
          <p:cNvSpPr>
            <a:spLocks noGrp="1"/>
          </p:cNvSpPr>
          <p:nvPr>
            <p:ph idx="1"/>
          </p:nvPr>
        </p:nvSpPr>
        <p:spPr>
          <a:xfrm>
            <a:off x="1451579" y="2151200"/>
            <a:ext cx="9603275" cy="3450613"/>
          </a:xfrm>
        </p:spPr>
        <p:txBody>
          <a:bodyPr>
            <a:normAutofit fontScale="55000" lnSpcReduction="20000"/>
          </a:bodyPr>
          <a:lstStyle/>
          <a:p>
            <a:pPr marL="0" indent="0">
              <a:buNone/>
            </a:pPr>
            <a:endParaRPr lang="tr-TR" b="1" dirty="0"/>
          </a:p>
          <a:p>
            <a:pPr marL="0" indent="0">
              <a:buNone/>
            </a:pPr>
            <a:r>
              <a:rPr lang="tr-TR" b="1" dirty="0"/>
              <a:t>Eğitim ve Gelişim</a:t>
            </a:r>
          </a:p>
          <a:p>
            <a:r>
              <a:rPr lang="tr-TR" dirty="0"/>
              <a:t>Tüm çalışanlarımızın mesleki bilgi, beceri ve yetkinliklerini artırmak üzere düzenli eğitimler ve gelişim programları düzenleriz. Sürdürülebilirlik, hijyen, afet yönetimi ve misafir memnuniyeti gibi başlıklarda dönemsel eğitimler sağlanır. </a:t>
            </a:r>
          </a:p>
          <a:p>
            <a:pPr marL="0" indent="0">
              <a:buNone/>
            </a:pPr>
            <a:r>
              <a:rPr lang="tr-TR" b="1" dirty="0"/>
              <a:t>Sürdürülebilirlik ve Sosyal Sorumluluk:</a:t>
            </a:r>
          </a:p>
          <a:p>
            <a:r>
              <a:rPr lang="tr-TR" dirty="0"/>
              <a:t>İnsan kaynakları politikamız, sürdürülebilir turizmin gereklerine uyumlu olacak şekilde; çevreye duyarlı, kültüre saygılı ve toplumsal katkı sağlayan uygulamaları destekler. </a:t>
            </a:r>
          </a:p>
          <a:p>
            <a:pPr marL="0" indent="0">
              <a:buNone/>
            </a:pPr>
            <a:r>
              <a:rPr lang="tr-TR" b="1" dirty="0"/>
              <a:t>Açık İletişim ve Geri Bildirim: </a:t>
            </a:r>
          </a:p>
          <a:p>
            <a:r>
              <a:rPr lang="tr-TR" dirty="0"/>
              <a:t>Tüm çalışanların görüş ve önerilerine açık bir yönetim anlayışını benimseriz. Dönemsel anketler ve geri bildirim araçları ile iç iletişimi güçlendiririz</a:t>
            </a:r>
            <a:endParaRPr lang="tr-TR" b="1" dirty="0"/>
          </a:p>
          <a:p>
            <a:pPr marL="0" indent="0">
              <a:buNone/>
            </a:pPr>
            <a:r>
              <a:rPr lang="tr-TR" b="1" dirty="0"/>
              <a:t>İş Sağlığı ve Güvenliği:</a:t>
            </a:r>
          </a:p>
          <a:p>
            <a:r>
              <a:rPr lang="tr-TR" dirty="0"/>
              <a:t>Tüm yasal yükümlülüklere uygun şekilde güvenli ve sağlıklı bir çalışma ortamı sunar, düzenli denetim ve tatbikatlarla riskleri en aza indiririz. </a:t>
            </a:r>
            <a:endParaRPr lang="tr-TR" b="1" dirty="0"/>
          </a:p>
        </p:txBody>
      </p:sp>
    </p:spTree>
    <p:extLst>
      <p:ext uri="{BB962C8B-B14F-4D97-AF65-F5344CB8AC3E}">
        <p14:creationId xmlns:p14="http://schemas.microsoft.com/office/powerpoint/2010/main" val="42848000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EC36EEEF-857C-6F4F-33E0-8FEF660BECD0}"/>
              </a:ext>
            </a:extLst>
          </p:cNvPr>
          <p:cNvSpPr>
            <a:spLocks noGrp="1"/>
          </p:cNvSpPr>
          <p:nvPr>
            <p:ph idx="1"/>
          </p:nvPr>
        </p:nvSpPr>
        <p:spPr/>
        <p:txBody>
          <a:bodyPr>
            <a:normAutofit lnSpcReduction="10000"/>
          </a:bodyPr>
          <a:lstStyle/>
          <a:p>
            <a:pPr marL="0" indent="0">
              <a:buNone/>
            </a:pPr>
            <a:r>
              <a:rPr lang="tr-TR" dirty="0"/>
              <a:t>2. Çalışan Deneyimine Verdiğimiz Değer </a:t>
            </a:r>
          </a:p>
          <a:p>
            <a:r>
              <a:rPr lang="tr-TR" dirty="0"/>
              <a:t>İşe alım sürecinde şeffaflık, liyakat ve pozitif yaklaşım esastır. </a:t>
            </a:r>
          </a:p>
          <a:p>
            <a:r>
              <a:rPr lang="tr-TR" dirty="0"/>
              <a:t>•Yeni başlayan personele oryantasyon programı uygulanır.</a:t>
            </a:r>
          </a:p>
          <a:p>
            <a:r>
              <a:rPr lang="tr-TR" dirty="0"/>
              <a:t>  Sosyal etkinliklerle ekip ruhu desteklenir, aidiyet duygusu güçlendirilir. </a:t>
            </a:r>
          </a:p>
          <a:p>
            <a:pPr marL="0" indent="0">
              <a:buNone/>
            </a:pPr>
            <a:r>
              <a:rPr lang="tr-TR" dirty="0"/>
              <a:t>Svalinn  Hotel olarak, her bir çalışanımızın güvenli, huzurlu ve destekleyici bir ortamda çalışmasını sağlamayı, insan haklarına ve etik değerlere bağlı kalmayı, "önce insan" ilkesinden asla taviz vermemeyi taahhüt ederiz.</a:t>
            </a:r>
          </a:p>
          <a:p>
            <a:pPr marL="0" indent="0">
              <a:buNone/>
            </a:pPr>
            <a:r>
              <a:rPr lang="tr-TR" dirty="0"/>
              <a:t> İyi bir misafir deneyimi, mutlu bir ekipten doğar.</a:t>
            </a:r>
          </a:p>
        </p:txBody>
      </p:sp>
    </p:spTree>
    <p:extLst>
      <p:ext uri="{BB962C8B-B14F-4D97-AF65-F5344CB8AC3E}">
        <p14:creationId xmlns:p14="http://schemas.microsoft.com/office/powerpoint/2010/main" val="30653947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DE126499-BBCB-1718-7AC3-0A94A823ADE1}"/>
              </a:ext>
            </a:extLst>
          </p:cNvPr>
          <p:cNvSpPr>
            <a:spLocks noGrp="1"/>
          </p:cNvSpPr>
          <p:nvPr>
            <p:ph type="title"/>
          </p:nvPr>
        </p:nvSpPr>
        <p:spPr>
          <a:xfrm>
            <a:off x="1451579" y="867037"/>
            <a:ext cx="9603275" cy="1049235"/>
          </a:xfrm>
        </p:spPr>
        <p:txBody>
          <a:bodyPr/>
          <a:lstStyle/>
          <a:p>
            <a:r>
              <a:rPr lang="tr-TR" dirty="0"/>
              <a:t>İŞ SAĞLIĞI VE İŞÇİ GÜVENLİĞİ POLİTİKASI</a:t>
            </a:r>
          </a:p>
        </p:txBody>
      </p:sp>
      <p:sp>
        <p:nvSpPr>
          <p:cNvPr id="3" name="İçerik Yer Tutucusu 2">
            <a:extLst>
              <a:ext uri="{FF2B5EF4-FFF2-40B4-BE49-F238E27FC236}">
                <a16:creationId xmlns:a16="http://schemas.microsoft.com/office/drawing/2014/main" xmlns="" id="{7986A18C-7D7A-1119-A945-0A0125E73EE6}"/>
              </a:ext>
            </a:extLst>
          </p:cNvPr>
          <p:cNvSpPr>
            <a:spLocks noGrp="1"/>
          </p:cNvSpPr>
          <p:nvPr>
            <p:ph idx="1"/>
          </p:nvPr>
        </p:nvSpPr>
        <p:spPr/>
        <p:txBody>
          <a:bodyPr>
            <a:normAutofit fontScale="62500" lnSpcReduction="20000"/>
          </a:bodyPr>
          <a:lstStyle/>
          <a:p>
            <a:r>
              <a:rPr lang="tr-TR" dirty="0"/>
              <a:t>Svalinn Hotel olarak, çalışanlarımızın fiziksel ve ruhsal bütünlüğünü korumayı, güvenli bir çalışma ortamı oluşturmayı ve yasal iş sağlığı ve güvenliği (İSG) yükümlülüklerini tam olarak yerine getirmeyi öncelikli kurumsal sorumluluklarımız arasında kabul ediyoruz.</a:t>
            </a:r>
          </a:p>
          <a:p>
            <a:pPr marL="0" indent="0">
              <a:buNone/>
            </a:pPr>
            <a:r>
              <a:rPr lang="tr-TR" dirty="0"/>
              <a:t>1.POLİTİKAMIZIN AMAÇLARI</a:t>
            </a:r>
          </a:p>
          <a:p>
            <a:pPr marL="0" indent="0">
              <a:buNone/>
            </a:pPr>
            <a:r>
              <a:rPr lang="tr-TR" dirty="0"/>
              <a:t>İş kazalarını ve meslek hastalıklarını önlemek Çalışma alanlarında riskleri azaltmak ve kontrol altına almak Tüm çalışanların sağlık ve güvenlik kültürüne aktif katılımını sağlamak Sürekli iyileştirme yaklaşımıyla sürdürülebilir bir İSG sistemi kurmak</a:t>
            </a:r>
          </a:p>
          <a:p>
            <a:pPr marL="0" indent="0">
              <a:buNone/>
            </a:pPr>
            <a:r>
              <a:rPr lang="tr-TR" dirty="0"/>
              <a:t>2. TEMEL İLKELERİMİZ </a:t>
            </a:r>
          </a:p>
          <a:p>
            <a:pPr marL="0" indent="0">
              <a:buNone/>
            </a:pPr>
            <a:r>
              <a:rPr lang="tr-TR" b="1" dirty="0"/>
              <a:t>Yasal Uyumluluk: </a:t>
            </a:r>
          </a:p>
          <a:p>
            <a:pPr marL="0" indent="0">
              <a:buNone/>
            </a:pPr>
            <a:r>
              <a:rPr lang="tr-TR" dirty="0"/>
              <a:t>Tüm faaliyetlerimiz, 6331 sayılı İş Sağlığı ve Güvenliği Kanunu başta olmak üzere ilgili yönetmelik ve standartlara uygun olarak yürütülür. </a:t>
            </a:r>
          </a:p>
          <a:p>
            <a:pPr marL="0" indent="0">
              <a:buNone/>
            </a:pPr>
            <a:r>
              <a:rPr lang="tr-TR" b="1" dirty="0"/>
              <a:t>Risk Tabanlı Yaklaşım:</a:t>
            </a:r>
          </a:p>
          <a:p>
            <a:pPr marL="0" indent="0">
              <a:buNone/>
            </a:pPr>
            <a:r>
              <a:rPr lang="tr-TR" dirty="0"/>
              <a:t>Her birim için risk analizleri düzenli olarak yapılır; tespit edilen riskler minimize edilir veya ortadan kaldırılır.</a:t>
            </a:r>
          </a:p>
          <a:p>
            <a:pPr marL="0" indent="0">
              <a:buNone/>
            </a:pPr>
            <a:endParaRPr lang="tr-TR" b="1" dirty="0"/>
          </a:p>
        </p:txBody>
      </p:sp>
    </p:spTree>
    <p:extLst>
      <p:ext uri="{BB962C8B-B14F-4D97-AF65-F5344CB8AC3E}">
        <p14:creationId xmlns:p14="http://schemas.microsoft.com/office/powerpoint/2010/main" val="37835359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D04B874-CC7B-062D-1BA5-832CCE57A866}"/>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AF80BB47-4E29-8604-358E-1E2E69552675}"/>
              </a:ext>
            </a:extLst>
          </p:cNvPr>
          <p:cNvSpPr>
            <a:spLocks noGrp="1"/>
          </p:cNvSpPr>
          <p:nvPr>
            <p:ph idx="1"/>
          </p:nvPr>
        </p:nvSpPr>
        <p:spPr/>
        <p:txBody>
          <a:bodyPr>
            <a:normAutofit fontScale="70000" lnSpcReduction="20000"/>
          </a:bodyPr>
          <a:lstStyle/>
          <a:p>
            <a:pPr marL="0" indent="0">
              <a:buNone/>
            </a:pPr>
            <a:r>
              <a:rPr lang="tr-TR" b="1" dirty="0"/>
              <a:t>Eğitim ve Bilinçlendirme:</a:t>
            </a:r>
          </a:p>
          <a:p>
            <a:pPr marL="0" indent="0">
              <a:buNone/>
            </a:pPr>
            <a:r>
              <a:rPr lang="tr-TR" dirty="0"/>
              <a:t>Tüm çalışanlara yılda en az bir kez iş sağlığı ve güvenliği eğitimi verilir. Yeni işe başlayan personele oryantasyon sürecinde İSG bilgilendirmesi yapılır. </a:t>
            </a:r>
          </a:p>
          <a:p>
            <a:pPr marL="0" indent="0">
              <a:buNone/>
            </a:pPr>
            <a:r>
              <a:rPr lang="tr-TR" b="1" dirty="0"/>
              <a:t>Koruyucu Önlemler: </a:t>
            </a:r>
          </a:p>
          <a:p>
            <a:pPr marL="0" indent="0">
              <a:buNone/>
            </a:pPr>
            <a:r>
              <a:rPr lang="tr-TR" dirty="0"/>
              <a:t>Tüm personelin kişisel koruyucu donanım (KKD) kullanımı sağlanır. Tehlikeli kimyasallar, sıcak-soğuk alanlar, mutfak, çamaşırhane, teknik servis gibi bölümlerde gerekli güvenlik ekipmanları eksiksiz sağlanır. </a:t>
            </a:r>
          </a:p>
          <a:p>
            <a:pPr marL="0" indent="0">
              <a:buNone/>
            </a:pPr>
            <a:r>
              <a:rPr lang="tr-TR" b="1" dirty="0"/>
              <a:t>Acil Durum Yönetimi:</a:t>
            </a:r>
          </a:p>
          <a:p>
            <a:pPr marL="0" indent="0">
              <a:buNone/>
            </a:pPr>
            <a:r>
              <a:rPr lang="tr-TR" dirty="0"/>
              <a:t>Yangın, deprem, elektrik kesintisi, ilk yardım ve tahliye konularında personel eğitilir; düzenli tatbikatlar yapılır. </a:t>
            </a:r>
          </a:p>
          <a:p>
            <a:pPr marL="0" indent="0">
              <a:buNone/>
            </a:pPr>
            <a:r>
              <a:rPr lang="tr-TR" b="1" dirty="0"/>
              <a:t>Katılımcı Süreç: </a:t>
            </a:r>
            <a:r>
              <a:rPr lang="tr-TR" dirty="0"/>
              <a:t>Tüm çalışanlar İSG uygulamalarına gözlem, öneri ve geri bildirimleriyle katkı sağlayabilir. Geri bildirimler İnsan Kaynakları ve İSG sorumlusu tarafından değerlendirilir.</a:t>
            </a:r>
            <a:endParaRPr lang="tr-TR" b="1" dirty="0"/>
          </a:p>
        </p:txBody>
      </p:sp>
    </p:spTree>
    <p:extLst>
      <p:ext uri="{BB962C8B-B14F-4D97-AF65-F5344CB8AC3E}">
        <p14:creationId xmlns:p14="http://schemas.microsoft.com/office/powerpoint/2010/main" val="42687316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B0226B5-0D33-0567-4FED-228F3EC3BD33}"/>
              </a:ext>
            </a:extLst>
          </p:cNvPr>
          <p:cNvSpPr>
            <a:spLocks noGrp="1"/>
          </p:cNvSpPr>
          <p:nvPr>
            <p:ph type="title"/>
          </p:nvPr>
        </p:nvSpPr>
        <p:spPr/>
        <p:txBody>
          <a:bodyPr/>
          <a:lstStyle/>
          <a:p>
            <a:r>
              <a:rPr lang="tr-TR" b="1" dirty="0"/>
              <a:t>3. SÜRDÜRÜLEBİLİRLİKLE UYUM</a:t>
            </a:r>
          </a:p>
        </p:txBody>
      </p:sp>
      <p:sp>
        <p:nvSpPr>
          <p:cNvPr id="3" name="İçerik Yer Tutucusu 2">
            <a:extLst>
              <a:ext uri="{FF2B5EF4-FFF2-40B4-BE49-F238E27FC236}">
                <a16:creationId xmlns:a16="http://schemas.microsoft.com/office/drawing/2014/main" xmlns="" id="{8ECC866D-E6D5-9E2B-E10C-AD38F1E678CB}"/>
              </a:ext>
            </a:extLst>
          </p:cNvPr>
          <p:cNvSpPr>
            <a:spLocks noGrp="1"/>
          </p:cNvSpPr>
          <p:nvPr>
            <p:ph idx="1"/>
          </p:nvPr>
        </p:nvSpPr>
        <p:spPr/>
        <p:txBody>
          <a:bodyPr>
            <a:normAutofit fontScale="85000" lnSpcReduction="10000"/>
          </a:bodyPr>
          <a:lstStyle/>
          <a:p>
            <a:r>
              <a:rPr lang="tr-TR" dirty="0"/>
              <a:t>Svalinn  Hotel, sadece çalışan güvenliğini değil; aynı zamanda çevresel etkileri azaltan, enerjiyi verimli kullanan, kimyasal tüketimi sınırlayan bir çalışma düzeni ile sürdürülebilir iş güvenliğini benimser.</a:t>
            </a:r>
          </a:p>
          <a:p>
            <a:pPr marL="0" indent="0">
              <a:buNone/>
            </a:pPr>
            <a:r>
              <a:rPr lang="tr-TR" dirty="0"/>
              <a:t>Svalinn  Hotel olarak: </a:t>
            </a:r>
          </a:p>
          <a:p>
            <a:r>
              <a:rPr lang="tr-TR" dirty="0"/>
              <a:t>Çalışanlarımızın sağlığını ve güvenliğini her şeyin önünde tutacağımızı, </a:t>
            </a:r>
          </a:p>
          <a:p>
            <a:r>
              <a:rPr lang="tr-TR" dirty="0"/>
              <a:t>Tüm İSG önlemlerini düzenli ve etkin biçimde uygulayacağımızı,</a:t>
            </a:r>
          </a:p>
          <a:p>
            <a:r>
              <a:rPr lang="tr-TR" dirty="0"/>
              <a:t>Sürekli eğitim ve gelişimle bu bilinci tüm kadroya yayacağımızı, </a:t>
            </a:r>
          </a:p>
          <a:p>
            <a:r>
              <a:rPr lang="tr-TR" dirty="0"/>
              <a:t>Yasalara tam uyum ve sürekli iyileştirme anlayışı ile hareket edeceğimizi taahhüt ederiz.</a:t>
            </a:r>
          </a:p>
          <a:p>
            <a:r>
              <a:rPr lang="tr-TR" dirty="0"/>
              <a:t>“Güvenli iş yeri, sürdürülebilir işletmenin temelidir</a:t>
            </a:r>
          </a:p>
        </p:txBody>
      </p:sp>
    </p:spTree>
    <p:extLst>
      <p:ext uri="{BB962C8B-B14F-4D97-AF65-F5344CB8AC3E}">
        <p14:creationId xmlns:p14="http://schemas.microsoft.com/office/powerpoint/2010/main" val="10135888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80CE42B-C7EF-8351-7A5F-8C5166F48389}"/>
              </a:ext>
            </a:extLst>
          </p:cNvPr>
          <p:cNvSpPr>
            <a:spLocks noGrp="1"/>
          </p:cNvSpPr>
          <p:nvPr>
            <p:ph type="title"/>
          </p:nvPr>
        </p:nvSpPr>
        <p:spPr/>
        <p:txBody>
          <a:bodyPr/>
          <a:lstStyle/>
          <a:p>
            <a:r>
              <a:rPr lang="tr-TR" dirty="0"/>
              <a:t>YANGIN POLİTİKASI VE UYGULAMA ÖZETİ</a:t>
            </a:r>
          </a:p>
        </p:txBody>
      </p:sp>
      <p:sp>
        <p:nvSpPr>
          <p:cNvPr id="3" name="İçerik Yer Tutucusu 2">
            <a:extLst>
              <a:ext uri="{FF2B5EF4-FFF2-40B4-BE49-F238E27FC236}">
                <a16:creationId xmlns:a16="http://schemas.microsoft.com/office/drawing/2014/main" xmlns="" id="{DDF34622-80BC-1166-DF41-F9241A107992}"/>
              </a:ext>
            </a:extLst>
          </p:cNvPr>
          <p:cNvSpPr>
            <a:spLocks noGrp="1"/>
          </p:cNvSpPr>
          <p:nvPr>
            <p:ph idx="1"/>
          </p:nvPr>
        </p:nvSpPr>
        <p:spPr/>
        <p:txBody>
          <a:bodyPr>
            <a:normAutofit fontScale="62500" lnSpcReduction="20000"/>
          </a:bodyPr>
          <a:lstStyle/>
          <a:p>
            <a:r>
              <a:rPr lang="tr-TR" dirty="0"/>
              <a:t>Svalinn Hotel olarak, yangınla mücadele konusunda önleyici yaklaşımı, yasal uygunluk belgeleri ve tam donanımlı güvenlik altyapısı ile misafirlerimizin ve çalışanlarımızın can güvenliğini en üst seviyede tutmayı amaçlıyoruz.</a:t>
            </a:r>
          </a:p>
          <a:p>
            <a:r>
              <a:rPr lang="tr-TR" dirty="0"/>
              <a:t>YANGIN UYGUNLUK RAPORUMUZ mevcuttur. Tesisimiz, ilgili kurumlarca denetlenmiş ve mevzuata uygunluk onayı almıştır.</a:t>
            </a:r>
          </a:p>
          <a:p>
            <a:r>
              <a:rPr lang="tr-TR" dirty="0"/>
              <a:t>Her katta detaylı ODA PLANI ve YANGIN TAHLİYE PLANI görünür şekilde asılmıştır. Her katta lobi, resepsiyon restoran vb. genel alanlarımızda yangın tüpleri, bulunmakta yangın dolapları ve yönlendirme levhaları düzenli aralıklarla kontrol edilmekte ve bakımları yapılmaktadır.</a:t>
            </a:r>
          </a:p>
          <a:p>
            <a:r>
              <a:rPr lang="tr-TR" dirty="0"/>
              <a:t>Mutfaklarımızda SPRİNKLER SİSTEMİ (otomatik yangın söndürme) aktif durumdadır. Ayrıca yangın battaniyesi ve yangın tüpleri de hazırdır.</a:t>
            </a:r>
          </a:p>
          <a:p>
            <a:pPr marL="0" indent="0">
              <a:buNone/>
            </a:pPr>
            <a:r>
              <a:rPr lang="tr-TR" dirty="0"/>
              <a:t>Yangın güvenliği kapsamında:</a:t>
            </a:r>
          </a:p>
          <a:p>
            <a:r>
              <a:rPr lang="tr-TR" dirty="0"/>
              <a:t>Tüm personelimiz yangına ilk </a:t>
            </a:r>
            <a:r>
              <a:rPr lang="tr-TR" dirty="0" err="1"/>
              <a:t>müdehale</a:t>
            </a:r>
            <a:r>
              <a:rPr lang="tr-TR" dirty="0"/>
              <a:t> eğitimi alır </a:t>
            </a:r>
          </a:p>
          <a:p>
            <a:r>
              <a:rPr lang="tr-TR" dirty="0"/>
              <a:t>Her yıl az 1 kere yangın eğitimi yapılır.</a:t>
            </a:r>
          </a:p>
          <a:p>
            <a:r>
              <a:rPr lang="tr-TR" dirty="0"/>
              <a:t>Acil durum ekipleri görevli ve eğitilmiştir.</a:t>
            </a:r>
          </a:p>
          <a:p>
            <a:endParaRPr lang="tr-TR" dirty="0"/>
          </a:p>
        </p:txBody>
      </p:sp>
    </p:spTree>
    <p:extLst>
      <p:ext uri="{BB962C8B-B14F-4D97-AF65-F5344CB8AC3E}">
        <p14:creationId xmlns:p14="http://schemas.microsoft.com/office/powerpoint/2010/main" val="1126038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C20CF2E-2428-BDD7-F129-BAB5DE9CAEA4}"/>
              </a:ext>
            </a:extLst>
          </p:cNvPr>
          <p:cNvSpPr>
            <a:spLocks noGrp="1"/>
          </p:cNvSpPr>
          <p:nvPr>
            <p:ph type="title"/>
          </p:nvPr>
        </p:nvSpPr>
        <p:spPr/>
        <p:txBody>
          <a:bodyPr>
            <a:normAutofit/>
          </a:bodyPr>
          <a:lstStyle/>
          <a:p>
            <a:r>
              <a:rPr lang="tr-TR" sz="3600" b="1" i="1" dirty="0"/>
              <a:t>KAPSAM</a:t>
            </a:r>
          </a:p>
        </p:txBody>
      </p:sp>
      <p:sp>
        <p:nvSpPr>
          <p:cNvPr id="3" name="İçerik Yer Tutucusu 2">
            <a:extLst>
              <a:ext uri="{FF2B5EF4-FFF2-40B4-BE49-F238E27FC236}">
                <a16:creationId xmlns:a16="http://schemas.microsoft.com/office/drawing/2014/main" xmlns="" id="{B88FAD80-D71C-094E-1ED4-0B79A1F61DCC}"/>
              </a:ext>
            </a:extLst>
          </p:cNvPr>
          <p:cNvSpPr>
            <a:spLocks noGrp="1"/>
          </p:cNvSpPr>
          <p:nvPr>
            <p:ph idx="1"/>
          </p:nvPr>
        </p:nvSpPr>
        <p:spPr/>
        <p:txBody>
          <a:bodyPr>
            <a:normAutofit/>
          </a:bodyPr>
          <a:lstStyle/>
          <a:p>
            <a:r>
              <a:rPr lang="tr-TR" sz="2000" dirty="0"/>
              <a:t>Bu rapor, otelimizin tüm yönetim süreçlerini kapsayacak şekilde uyarlanabilen ve geliştirilebilen bir Sürdürülebilirlik Yönetim Sistemi (SYS)'</a:t>
            </a:r>
            <a:r>
              <a:rPr lang="tr-TR" sz="2000" dirty="0" err="1"/>
              <a:t>nin</a:t>
            </a:r>
            <a:r>
              <a:rPr lang="tr-TR" sz="2000" dirty="0"/>
              <a:t> temel çerçevesini oluşturmakla beraber kuruluşumuzun politikalarını ve uygulamaları ortaya koymaktadır. Bu rapor, otelin tüm paydaşları, misafirleri ve personeline yönelik hazırlanmıştır. Sistemimiz otelimizin büyüklüğüne ve kapsamına ve diğer gerekliliklere uygun olacak şekilde sürekli geliştirilmektedir. Sürdürülebilirlik Yönetim Sistemi kapsamında hotelimizi ve gerekli belge ve sertifikalarımızı mevzuatlarca uygun görülen kriterlere göre sürekli geliştirmekteyiz.</a:t>
            </a:r>
          </a:p>
          <a:p>
            <a:endParaRPr lang="tr-TR" sz="2000" dirty="0"/>
          </a:p>
        </p:txBody>
      </p:sp>
    </p:spTree>
    <p:extLst>
      <p:ext uri="{BB962C8B-B14F-4D97-AF65-F5344CB8AC3E}">
        <p14:creationId xmlns:p14="http://schemas.microsoft.com/office/powerpoint/2010/main" val="204039747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169A31C-1638-C974-74A5-0F609CCC83DE}"/>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8AC4AA0B-52D9-B7DE-EE6E-009517168731}"/>
              </a:ext>
            </a:extLst>
          </p:cNvPr>
          <p:cNvSpPr>
            <a:spLocks noGrp="1"/>
          </p:cNvSpPr>
          <p:nvPr>
            <p:ph idx="1"/>
          </p:nvPr>
        </p:nvSpPr>
        <p:spPr/>
        <p:txBody>
          <a:bodyPr/>
          <a:lstStyle/>
          <a:p>
            <a:r>
              <a:rPr lang="tr-TR" dirty="0"/>
              <a:t>Biz, yangın güvenliğini sadece zorunluluk değil; işletme kültürümüzün bir parçası olarak görüp,</a:t>
            </a:r>
          </a:p>
          <a:p>
            <a:r>
              <a:rPr lang="tr-TR" dirty="0"/>
              <a:t>Donanım + Eğitim + Uygulama = Güvenli Tesis “Önce güvenlik” ilkesiyle hareket ederiz.</a:t>
            </a:r>
          </a:p>
        </p:txBody>
      </p:sp>
    </p:spTree>
    <p:extLst>
      <p:ext uri="{BB962C8B-B14F-4D97-AF65-F5344CB8AC3E}">
        <p14:creationId xmlns:p14="http://schemas.microsoft.com/office/powerpoint/2010/main" val="11965490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3FE0E5F-5BE1-58DF-9EC9-05353D423D80}"/>
              </a:ext>
            </a:extLst>
          </p:cNvPr>
          <p:cNvSpPr>
            <a:spLocks noGrp="1"/>
          </p:cNvSpPr>
          <p:nvPr>
            <p:ph type="title"/>
          </p:nvPr>
        </p:nvSpPr>
        <p:spPr/>
        <p:txBody>
          <a:bodyPr/>
          <a:lstStyle/>
          <a:p>
            <a:r>
              <a:rPr lang="tr-TR" dirty="0" smtClean="0"/>
              <a:t>ITFAIYE UYGUNLUK RAPORU</a:t>
            </a:r>
            <a:endParaRPr lang="tr-TR" dirty="0"/>
          </a:p>
        </p:txBody>
      </p:sp>
      <p:graphicFrame>
        <p:nvGraphicFramePr>
          <p:cNvPr id="4" name="İçerik Yer Tutucusu 3">
            <a:extLst>
              <a:ext uri="{FF2B5EF4-FFF2-40B4-BE49-F238E27FC236}">
                <a16:creationId xmlns:a16="http://schemas.microsoft.com/office/drawing/2014/main" xmlns="" id="{C5692C25-40F5-D958-6C38-8EDC52377B35}"/>
              </a:ext>
            </a:extLst>
          </p:cNvPr>
          <p:cNvGraphicFramePr>
            <a:graphicFrameLocks noGrp="1" noChangeAspect="1"/>
          </p:cNvGraphicFramePr>
          <p:nvPr>
            <p:ph idx="1"/>
            <p:extLst>
              <p:ext uri="{D42A27DB-BD31-4B8C-83A1-F6EECF244321}">
                <p14:modId xmlns:p14="http://schemas.microsoft.com/office/powerpoint/2010/main" val="3432845506"/>
              </p:ext>
            </p:extLst>
          </p:nvPr>
        </p:nvGraphicFramePr>
        <p:xfrm>
          <a:off x="2788355" y="2016125"/>
          <a:ext cx="5836356" cy="4037356"/>
        </p:xfrm>
        <a:graphic>
          <a:graphicData uri="http://schemas.openxmlformats.org/presentationml/2006/ole">
            <mc:AlternateContent xmlns:mc="http://schemas.openxmlformats.org/markup-compatibility/2006">
              <mc:Choice xmlns:v="urn:schemas-microsoft-com:vml" Requires="v">
                <p:oleObj spid="_x0000_s1026" name="Acrobat Document" r:id="rId3" imgW="5610113" imgH="8019826" progId="Acrobat.Document.DC">
                  <p:embed/>
                </p:oleObj>
              </mc:Choice>
              <mc:Fallback>
                <p:oleObj name="Acrobat Document" r:id="rId3" imgW="5610113" imgH="8019826" progId="Acrobat.Document.DC">
                  <p:embed/>
                  <p:pic>
                    <p:nvPicPr>
                      <p:cNvPr id="0" name=""/>
                      <p:cNvPicPr/>
                      <p:nvPr/>
                    </p:nvPicPr>
                    <p:blipFill>
                      <a:blip r:embed="rId4"/>
                      <a:stretch>
                        <a:fillRect/>
                      </a:stretch>
                    </p:blipFill>
                    <p:spPr>
                      <a:xfrm>
                        <a:off x="2788355" y="2016125"/>
                        <a:ext cx="5836356" cy="4037356"/>
                      </a:xfrm>
                      <a:prstGeom prst="rect">
                        <a:avLst/>
                      </a:prstGeom>
                    </p:spPr>
                  </p:pic>
                </p:oleObj>
              </mc:Fallback>
            </mc:AlternateContent>
          </a:graphicData>
        </a:graphic>
      </p:graphicFrame>
    </p:spTree>
    <p:extLst>
      <p:ext uri="{BB962C8B-B14F-4D97-AF65-F5344CB8AC3E}">
        <p14:creationId xmlns:p14="http://schemas.microsoft.com/office/powerpoint/2010/main" val="6759102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849DBBD-4558-A640-D069-EDE3AB4637C3}"/>
              </a:ext>
            </a:extLst>
          </p:cNvPr>
          <p:cNvSpPr>
            <a:spLocks noGrp="1"/>
          </p:cNvSpPr>
          <p:nvPr>
            <p:ph type="title"/>
          </p:nvPr>
        </p:nvSpPr>
        <p:spPr/>
        <p:txBody>
          <a:bodyPr/>
          <a:lstStyle/>
          <a:p>
            <a:r>
              <a:rPr lang="tr-TR" dirty="0"/>
              <a:t>KADIN HAKLARI VE CİNSİYET EŞİTLİĞİ POLİTİKASI </a:t>
            </a:r>
          </a:p>
        </p:txBody>
      </p:sp>
      <p:sp>
        <p:nvSpPr>
          <p:cNvPr id="3" name="İçerik Yer Tutucusu 2">
            <a:extLst>
              <a:ext uri="{FF2B5EF4-FFF2-40B4-BE49-F238E27FC236}">
                <a16:creationId xmlns:a16="http://schemas.microsoft.com/office/drawing/2014/main" xmlns="" id="{26DC9310-C333-9641-3A09-3C65951A339D}"/>
              </a:ext>
            </a:extLst>
          </p:cNvPr>
          <p:cNvSpPr>
            <a:spLocks noGrp="1"/>
          </p:cNvSpPr>
          <p:nvPr>
            <p:ph idx="1"/>
          </p:nvPr>
        </p:nvSpPr>
        <p:spPr/>
        <p:txBody>
          <a:bodyPr>
            <a:normAutofit fontScale="85000" lnSpcReduction="20000"/>
          </a:bodyPr>
          <a:lstStyle/>
          <a:p>
            <a:r>
              <a:rPr lang="tr-TR" dirty="0"/>
              <a:t>Svalinn  Hotel olarak, temel insan haklarına saygı göstermeyi kurumsal bir yükümlülük kabul ediyor; kadın haklarını, toplumsal cinsiyet eşitliğini ve ayrımcılıkla mücadeleyi insan kaynakları politikamızın ayrılmaz bir parçası olarak uyguluyoruz. </a:t>
            </a:r>
          </a:p>
          <a:p>
            <a:r>
              <a:rPr lang="tr-TR" dirty="0"/>
              <a:t>Cinsiyet farkı gözetmeksizin tüm çalışanlarımızın eşit koşullarda istihdam edilmesini, gelişim fırsatlarına erişmesini ve kurumsal yaşamda adil temsil edilmesini savunuyoruz. </a:t>
            </a:r>
          </a:p>
          <a:p>
            <a:r>
              <a:rPr lang="tr-TR" dirty="0"/>
              <a:t>1. TEMEL İLKELERİMİZ</a:t>
            </a:r>
          </a:p>
          <a:p>
            <a:r>
              <a:rPr lang="tr-TR" b="1" dirty="0"/>
              <a:t>Fırsat Eşitliği: </a:t>
            </a:r>
            <a:r>
              <a:rPr lang="tr-TR" dirty="0"/>
              <a:t>Tüm işe alım, terfi, ücretlendirme, eğitim ve kariyer planlama süreçlerinde kadın-erkek ayrımı gözetilmez. Başarı ve liyakat esas alınır. </a:t>
            </a:r>
          </a:p>
          <a:p>
            <a:r>
              <a:rPr lang="tr-TR" b="1" dirty="0"/>
              <a:t>Kadın İstihdamının Desteklenmesi: </a:t>
            </a:r>
            <a:r>
              <a:rPr lang="tr-TR" dirty="0"/>
              <a:t>Kadınların otelimizin tüm birimlerinde, her kademede görev alabilmesi için pozitif destek uygulamaları yürütülür. Kadın çalışan oranını artırmaya yönelik hedefler belirlenir.</a:t>
            </a:r>
          </a:p>
        </p:txBody>
      </p:sp>
    </p:spTree>
    <p:extLst>
      <p:ext uri="{BB962C8B-B14F-4D97-AF65-F5344CB8AC3E}">
        <p14:creationId xmlns:p14="http://schemas.microsoft.com/office/powerpoint/2010/main" val="6875621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A59C2671-7D34-1388-CA33-CAE3DF9FFDC3}"/>
              </a:ext>
            </a:extLst>
          </p:cNvPr>
          <p:cNvSpPr>
            <a:spLocks noGrp="1"/>
          </p:cNvSpPr>
          <p:nvPr>
            <p:ph idx="1"/>
          </p:nvPr>
        </p:nvSpPr>
        <p:spPr/>
        <p:txBody>
          <a:bodyPr/>
          <a:lstStyle/>
          <a:p>
            <a:r>
              <a:rPr lang="tr-TR" dirty="0"/>
              <a:t>Cinsel Taciz, Şiddet ve Ayrımcılıkla Sıfır Tolerans: Kadınlara yönelik her türlü fiziksel, sözlü, psikolojik taciz ya da ayrımcılık vakasına sıfır tolerans uygulanır. Gizlilik esaslı başvuru ve inceleme mekanizmaları işletilir. </a:t>
            </a:r>
          </a:p>
          <a:p>
            <a:r>
              <a:rPr lang="tr-TR" b="1" dirty="0"/>
              <a:t>Eğitim ve Farkındalık: </a:t>
            </a:r>
            <a:r>
              <a:rPr lang="tr-TR" dirty="0"/>
              <a:t>Yılda en az bir kez toplumsal cinsiyet eşitliği, kadın hakları, ayrımcılık ve güvenli çalışma ortamı konularında çalışanlara eğitim verilir. </a:t>
            </a:r>
          </a:p>
          <a:p>
            <a:r>
              <a:rPr lang="tr-TR" b="1" dirty="0"/>
              <a:t>Analık Hakkı ve Esnek Çalışma Destekleri</a:t>
            </a:r>
            <a:r>
              <a:rPr lang="tr-TR" dirty="0"/>
              <a:t>: Doğum izni, süt izni, hamilelik sürecindeki destekleyici uygulamalar gibi mevzuat haklarına tam uyum sağlanır. İlgili durumlarda esnek çalışma modelleri değerlendirilir.</a:t>
            </a:r>
          </a:p>
        </p:txBody>
      </p:sp>
    </p:spTree>
    <p:extLst>
      <p:ext uri="{BB962C8B-B14F-4D97-AF65-F5344CB8AC3E}">
        <p14:creationId xmlns:p14="http://schemas.microsoft.com/office/powerpoint/2010/main" val="2965165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82507A6-12B4-735B-13E2-E071B396C448}"/>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04046060-A3DD-9537-E3B8-D5F15C5AD34F}"/>
              </a:ext>
            </a:extLst>
          </p:cNvPr>
          <p:cNvSpPr>
            <a:spLocks noGrp="1"/>
          </p:cNvSpPr>
          <p:nvPr>
            <p:ph idx="1"/>
          </p:nvPr>
        </p:nvSpPr>
        <p:spPr/>
        <p:txBody>
          <a:bodyPr>
            <a:normAutofit fontScale="62500" lnSpcReduction="20000"/>
          </a:bodyPr>
          <a:lstStyle/>
          <a:p>
            <a:r>
              <a:rPr lang="tr-TR" b="1" dirty="0"/>
              <a:t>2. UYGULAMALARIMIZDAN ÖRNEKLER</a:t>
            </a:r>
          </a:p>
          <a:p>
            <a:r>
              <a:rPr lang="tr-TR" dirty="0"/>
              <a:t>Kadın çalışanlarımız teknik birimler, mutfak, yönetim, kat hizmetleri ve ön büro gibi tüm alanlarda aktif olarak görev almaktadır.</a:t>
            </a:r>
          </a:p>
          <a:p>
            <a:r>
              <a:rPr lang="tr-TR" dirty="0"/>
              <a:t>Otelimiz, kadın girişimcilerden ve kadın kooperatiflerinden ürün tedarikine öncelik vermektedir. </a:t>
            </a:r>
          </a:p>
          <a:p>
            <a:r>
              <a:rPr lang="tr-TR" dirty="0"/>
              <a:t>İnsan Kaynakları departmanımız, işe alım süreçlerinde kadın başvuru oranını artırmak amacıyla kadın ağırlıklı ilan platformlarında ve meslek okullarıyla iş birliği yapmaktadır.</a:t>
            </a:r>
          </a:p>
          <a:p>
            <a:r>
              <a:rPr lang="tr-TR" dirty="0"/>
              <a:t>Kadın personelimize yönelik mentorluk ve iç kariyer gelişim destekleri uygulanmaktadır. </a:t>
            </a:r>
          </a:p>
          <a:p>
            <a:pPr marL="0" indent="0">
              <a:buNone/>
            </a:pPr>
            <a:r>
              <a:rPr lang="tr-TR" dirty="0"/>
              <a:t>Svalinn Hotel olarak; </a:t>
            </a:r>
          </a:p>
          <a:p>
            <a:r>
              <a:rPr lang="tr-TR" dirty="0"/>
              <a:t>Kadınların toplumsal ve ekonomik hayatta eşit yer almasını desteklemeyi, </a:t>
            </a:r>
          </a:p>
          <a:p>
            <a:r>
              <a:rPr lang="tr-TR" dirty="0"/>
              <a:t> Kurum içinde her türlü ayrımcılıkla mücadele etmeyi, </a:t>
            </a:r>
          </a:p>
          <a:p>
            <a:r>
              <a:rPr lang="tr-TR" dirty="0"/>
              <a:t>Cinsiyet eşitliğini sürdürülebilir kalkınmanın temeli olarak görmeyi taahhüt ederiz.</a:t>
            </a:r>
          </a:p>
        </p:txBody>
      </p:sp>
    </p:spTree>
    <p:extLst>
      <p:ext uri="{BB962C8B-B14F-4D97-AF65-F5344CB8AC3E}">
        <p14:creationId xmlns:p14="http://schemas.microsoft.com/office/powerpoint/2010/main" val="28134628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D46FDE2-23F3-2F46-3C32-26A660873C8C}"/>
              </a:ext>
            </a:extLst>
          </p:cNvPr>
          <p:cNvSpPr>
            <a:spLocks noGrp="1"/>
          </p:cNvSpPr>
          <p:nvPr>
            <p:ph type="title"/>
          </p:nvPr>
        </p:nvSpPr>
        <p:spPr/>
        <p:txBody>
          <a:bodyPr/>
          <a:lstStyle/>
          <a:p>
            <a:r>
              <a:rPr lang="tr-TR" dirty="0"/>
              <a:t>SOSYAL SORUMLULUK POLİTİKASI </a:t>
            </a:r>
          </a:p>
        </p:txBody>
      </p:sp>
      <p:sp>
        <p:nvSpPr>
          <p:cNvPr id="3" name="İçerik Yer Tutucusu 2">
            <a:extLst>
              <a:ext uri="{FF2B5EF4-FFF2-40B4-BE49-F238E27FC236}">
                <a16:creationId xmlns:a16="http://schemas.microsoft.com/office/drawing/2014/main" xmlns="" id="{F261334A-443E-E8B8-BC6C-84B8826295ED}"/>
              </a:ext>
            </a:extLst>
          </p:cNvPr>
          <p:cNvSpPr>
            <a:spLocks noGrp="1"/>
          </p:cNvSpPr>
          <p:nvPr>
            <p:ph idx="1"/>
          </p:nvPr>
        </p:nvSpPr>
        <p:spPr/>
        <p:txBody>
          <a:bodyPr>
            <a:normAutofit fontScale="85000" lnSpcReduction="20000"/>
          </a:bodyPr>
          <a:lstStyle/>
          <a:p>
            <a:pPr marL="0" indent="0">
              <a:buNone/>
            </a:pPr>
            <a:r>
              <a:rPr lang="tr-TR" dirty="0"/>
              <a:t>Svalinn  Hotel olarak; topluma, çevreye ve geleceğe karşı duyduğumuz sorumluluğu sadece söylemde değil, somut uygulamalarla hayata geçirmeyi ilke edinmiş bir kurumuz.</a:t>
            </a:r>
          </a:p>
          <a:p>
            <a:pPr marL="0" indent="0">
              <a:buNone/>
            </a:pPr>
            <a:r>
              <a:rPr lang="tr-TR" dirty="0"/>
              <a:t>Sürdürülebilir turizm ilkeleri doğrultusunda faaliyetlerimizi yürütürken, insana ve yaşama değer katan sosyal sorumluluk çalışmalarını desteklemeyi, işimizin ayrılmaz bir parçası olarak kabul ediyoruz. </a:t>
            </a:r>
          </a:p>
          <a:p>
            <a:r>
              <a:rPr lang="tr-TR" b="1" dirty="0"/>
              <a:t>1. TEMEL POLİTİKA İLKELERİMİZ </a:t>
            </a:r>
          </a:p>
          <a:p>
            <a:r>
              <a:rPr lang="tr-TR" dirty="0"/>
              <a:t>Toplumsal faydaya katkı sağlayan sosyal projeleri gönüllülük ve iyi niyet esaslarıyla destekleriz. </a:t>
            </a:r>
          </a:p>
          <a:p>
            <a:r>
              <a:rPr lang="tr-TR" dirty="0"/>
              <a:t>Eğitime, sağlığa, kültüre ve çevreye yönelik projelerde aktif rol alırız. </a:t>
            </a:r>
          </a:p>
          <a:p>
            <a:r>
              <a:rPr lang="tr-TR" dirty="0"/>
              <a:t>Hassas gruplar (çocuklar, kadınlar, hastalar, engelliler vb.) lehine destekleyici kararlar alırız.</a:t>
            </a:r>
          </a:p>
          <a:p>
            <a:r>
              <a:rPr lang="tr-TR" dirty="0"/>
              <a:t>Kişisel veri güvenliği ve insan onuruna saygı ilkelerinden taviz vermeyiz.</a:t>
            </a:r>
            <a:endParaRPr lang="tr-TR" b="1" dirty="0"/>
          </a:p>
        </p:txBody>
      </p:sp>
    </p:spTree>
    <p:extLst>
      <p:ext uri="{BB962C8B-B14F-4D97-AF65-F5344CB8AC3E}">
        <p14:creationId xmlns:p14="http://schemas.microsoft.com/office/powerpoint/2010/main" val="407671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1B356725-61B2-A1A9-F072-E2D9E1F8A46D}"/>
              </a:ext>
            </a:extLst>
          </p:cNvPr>
          <p:cNvSpPr>
            <a:spLocks noGrp="1"/>
          </p:cNvSpPr>
          <p:nvPr>
            <p:ph idx="1"/>
          </p:nvPr>
        </p:nvSpPr>
        <p:spPr/>
        <p:txBody>
          <a:bodyPr/>
          <a:lstStyle/>
          <a:p>
            <a:pPr marL="0" indent="0">
              <a:buNone/>
            </a:pPr>
            <a:r>
              <a:rPr lang="tr-TR" dirty="0"/>
              <a:t>Svalinn Hotel olarak; </a:t>
            </a:r>
          </a:p>
          <a:p>
            <a:r>
              <a:rPr lang="tr-TR" dirty="0"/>
              <a:t>Sosyal sorumluluğu bir halkla ilişkiler aracı değil, insani bir görev olarak benimsemeye,</a:t>
            </a:r>
          </a:p>
          <a:p>
            <a:r>
              <a:rPr lang="tr-TR" dirty="0"/>
              <a:t>Kırılgan ve desteğe ihtiyaç duyan gruplara yönelik çalışmalara imkanlarımız ölçüsünde katkı sunmaya, </a:t>
            </a:r>
          </a:p>
          <a:p>
            <a:r>
              <a:rPr lang="tr-TR" dirty="0"/>
              <a:t>Bunu yaparken gizliliği, gönüllülüğü ve saygıyı ön planda tutmaya kararlıyız.</a:t>
            </a:r>
            <a:endParaRPr lang="tr-TR" b="1" dirty="0"/>
          </a:p>
        </p:txBody>
      </p:sp>
    </p:spTree>
    <p:extLst>
      <p:ext uri="{BB962C8B-B14F-4D97-AF65-F5344CB8AC3E}">
        <p14:creationId xmlns:p14="http://schemas.microsoft.com/office/powerpoint/2010/main" val="6712245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3A95AE7-89FA-CC41-077C-8F8F4CCCF10C}"/>
              </a:ext>
            </a:extLst>
          </p:cNvPr>
          <p:cNvSpPr>
            <a:spLocks noGrp="1"/>
          </p:cNvSpPr>
          <p:nvPr>
            <p:ph type="title"/>
          </p:nvPr>
        </p:nvSpPr>
        <p:spPr/>
        <p:txBody>
          <a:bodyPr/>
          <a:lstStyle/>
          <a:p>
            <a:r>
              <a:rPr lang="tr-TR" dirty="0"/>
              <a:t>TARİHİ, KÜLTÜREL VE DİNİ ALANLARDA ZİYARET KURALLARI</a:t>
            </a:r>
          </a:p>
        </p:txBody>
      </p:sp>
      <p:sp>
        <p:nvSpPr>
          <p:cNvPr id="3" name="İçerik Yer Tutucusu 2">
            <a:extLst>
              <a:ext uri="{FF2B5EF4-FFF2-40B4-BE49-F238E27FC236}">
                <a16:creationId xmlns:a16="http://schemas.microsoft.com/office/drawing/2014/main" xmlns="" id="{42F29F8D-B965-3559-8832-645377677BC8}"/>
              </a:ext>
            </a:extLst>
          </p:cNvPr>
          <p:cNvSpPr>
            <a:spLocks noGrp="1"/>
          </p:cNvSpPr>
          <p:nvPr>
            <p:ph idx="1"/>
          </p:nvPr>
        </p:nvSpPr>
        <p:spPr/>
        <p:txBody>
          <a:bodyPr>
            <a:normAutofit fontScale="85000" lnSpcReduction="20000"/>
          </a:bodyPr>
          <a:lstStyle/>
          <a:p>
            <a:pPr marL="0" indent="0">
              <a:buNone/>
            </a:pPr>
            <a:r>
              <a:rPr lang="tr-TR" dirty="0"/>
              <a:t>Tarihi, kültürel ve dini alanlar; toplumların ortak mirasını yansıtan, korunması ve saygı gösterilmesi gereken özel mekanlardır. Bu alanları ziyaret eden herkesin, çevreye, inançlara ve kurallara duyarlı davranması büyük önem taşır. Aşağıdaki kurallar, hem ziyaretçilerin deneyimini geliştirmek hem de bu alanların sürdürülebilirliğini sağlamak amacıyla düzenlenmiştir.</a:t>
            </a:r>
          </a:p>
          <a:p>
            <a:pPr marL="0" indent="0">
              <a:buNone/>
            </a:pPr>
            <a:r>
              <a:rPr lang="tr-TR" b="1" dirty="0"/>
              <a:t>1. Genel Ziyaret Kuralları</a:t>
            </a:r>
          </a:p>
          <a:p>
            <a:r>
              <a:rPr lang="tr-TR" dirty="0"/>
              <a:t>Sessiz olunmalı, yüksek sesle konuşulmamalıdır. </a:t>
            </a:r>
          </a:p>
          <a:p>
            <a:r>
              <a:rPr lang="tr-TR" dirty="0"/>
              <a:t>Tarihi yapılara zarar verecek şekilde dokunulmamalı, yazı yazılmamalıdır.</a:t>
            </a:r>
          </a:p>
          <a:p>
            <a:r>
              <a:rPr lang="tr-TR" dirty="0"/>
              <a:t>Alanlarda çöp bırakılmamalı, çevre temizliği korunmalıdır. </a:t>
            </a:r>
          </a:p>
          <a:p>
            <a:r>
              <a:rPr lang="tr-TR" dirty="0"/>
              <a:t>• Belirlenmiş yürüyüş yolları ve sınırlar dışına çıkılmamalıdır. </a:t>
            </a:r>
          </a:p>
          <a:p>
            <a:r>
              <a:rPr lang="tr-TR" dirty="0"/>
              <a:t>Uygun kıyafet giyilmelidir (özellikle dini alanlarda)</a:t>
            </a:r>
            <a:endParaRPr lang="tr-TR" b="1" dirty="0"/>
          </a:p>
        </p:txBody>
      </p:sp>
    </p:spTree>
    <p:extLst>
      <p:ext uri="{BB962C8B-B14F-4D97-AF65-F5344CB8AC3E}">
        <p14:creationId xmlns:p14="http://schemas.microsoft.com/office/powerpoint/2010/main" val="298506942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AD2F5D3A-8CE4-27D3-F678-6135EEFBD26A}"/>
              </a:ext>
            </a:extLst>
          </p:cNvPr>
          <p:cNvSpPr>
            <a:spLocks noGrp="1"/>
          </p:cNvSpPr>
          <p:nvPr>
            <p:ph idx="1"/>
          </p:nvPr>
        </p:nvSpPr>
        <p:spPr/>
        <p:txBody>
          <a:bodyPr>
            <a:normAutofit fontScale="85000" lnSpcReduction="20000"/>
          </a:bodyPr>
          <a:lstStyle/>
          <a:p>
            <a:r>
              <a:rPr lang="sv-SE" b="1" dirty="0"/>
              <a:t>2. Dini Alanlara Özgü Kurallar </a:t>
            </a:r>
            <a:endParaRPr lang="tr-TR" b="1" dirty="0"/>
          </a:p>
          <a:p>
            <a:r>
              <a:rPr lang="tr-TR" dirty="0"/>
              <a:t>Baş örtüsü, ayakkabı çıkarma gibi ibadet kurallarına uyulmalıdır. </a:t>
            </a:r>
          </a:p>
          <a:p>
            <a:r>
              <a:rPr lang="tr-TR" dirty="0"/>
              <a:t> Ziyaret saatlerine dikkat edilmeli, ibadet saatlerinde rahatsız edilmemelidir. </a:t>
            </a:r>
          </a:p>
          <a:p>
            <a:r>
              <a:rPr lang="tr-TR" dirty="0"/>
              <a:t> Fotoğraf çekimi yasaksa buna uyulmalıdır. </a:t>
            </a:r>
          </a:p>
          <a:p>
            <a:r>
              <a:rPr lang="tr-TR" dirty="0"/>
              <a:t>Saygısız davranış ve jestlerden kaçınılmalıdır.</a:t>
            </a:r>
          </a:p>
          <a:p>
            <a:pPr marL="0" indent="0">
              <a:buNone/>
            </a:pPr>
            <a:r>
              <a:rPr lang="tr-TR" b="1" dirty="0"/>
              <a:t>3. Fotoğraf ve Görüntü Alma Kuralları </a:t>
            </a:r>
          </a:p>
          <a:p>
            <a:r>
              <a:rPr lang="tr-TR" dirty="0"/>
              <a:t>Tabelalarda aksi belirtilmedikçe flaşlı çekim yapılmamalıdır. </a:t>
            </a:r>
          </a:p>
          <a:p>
            <a:r>
              <a:rPr lang="tr-TR" dirty="0"/>
              <a:t>Ziyaretçilerin ve ibadet eden kişilerin özel alanlarına müdahale edilmemelidir. </a:t>
            </a:r>
          </a:p>
          <a:p>
            <a:r>
              <a:rPr lang="tr-TR" dirty="0"/>
              <a:t>Bazı yapılar ve eserler özel izin gerektirebilir, kurallara uyulmalıdır. </a:t>
            </a:r>
            <a:endParaRPr lang="tr-TR" b="1" dirty="0"/>
          </a:p>
        </p:txBody>
      </p:sp>
    </p:spTree>
    <p:extLst>
      <p:ext uri="{BB962C8B-B14F-4D97-AF65-F5344CB8AC3E}">
        <p14:creationId xmlns:p14="http://schemas.microsoft.com/office/powerpoint/2010/main" val="1336287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524C80D-9678-2749-2E6B-D0D663A92E8C}"/>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DA80EEF5-645B-4C21-CB93-2F07E9BAF80A}"/>
              </a:ext>
            </a:extLst>
          </p:cNvPr>
          <p:cNvSpPr>
            <a:spLocks noGrp="1"/>
          </p:cNvSpPr>
          <p:nvPr>
            <p:ph idx="1"/>
          </p:nvPr>
        </p:nvSpPr>
        <p:spPr/>
        <p:txBody>
          <a:bodyPr>
            <a:normAutofit fontScale="55000" lnSpcReduction="20000"/>
          </a:bodyPr>
          <a:lstStyle/>
          <a:p>
            <a:pPr marL="0" indent="0">
              <a:buNone/>
            </a:pPr>
            <a:r>
              <a:rPr lang="tr-TR" b="1" dirty="0"/>
              <a:t>4. Rehberli Turlar ve Bilgilendirme</a:t>
            </a:r>
          </a:p>
          <a:p>
            <a:r>
              <a:rPr lang="tr-TR" dirty="0"/>
              <a:t>Rehberlerin yönlendirmelerine dikkat edilmelidir. </a:t>
            </a:r>
          </a:p>
          <a:p>
            <a:r>
              <a:rPr lang="tr-TR" dirty="0"/>
              <a:t> Bilgilendirme tabelaları okunmalı ve talimatlara uyulmalıdır. </a:t>
            </a:r>
          </a:p>
          <a:p>
            <a:r>
              <a:rPr lang="tr-TR" dirty="0"/>
              <a:t> Kültürel hassasiyetlere özen gösterilmelidir</a:t>
            </a:r>
          </a:p>
          <a:p>
            <a:pPr marL="0" indent="0">
              <a:buNone/>
            </a:pPr>
            <a:r>
              <a:rPr lang="tr-TR" b="1" dirty="0"/>
              <a:t>5. Uymama Durumunda Yaptırımlar </a:t>
            </a:r>
          </a:p>
          <a:p>
            <a:pPr marL="0" indent="0">
              <a:buNone/>
            </a:pPr>
            <a:r>
              <a:rPr lang="tr-TR" dirty="0"/>
              <a:t>• Kurallara uymayan ziyaretçiler uyarılabilir veya alandan çıkarılabilir. </a:t>
            </a:r>
          </a:p>
          <a:p>
            <a:pPr marL="0" indent="0">
              <a:buNone/>
            </a:pPr>
            <a:r>
              <a:rPr lang="tr-TR" dirty="0"/>
              <a:t>• Gerekli durumlarda yasal işlem başlatılabilir. </a:t>
            </a:r>
          </a:p>
          <a:p>
            <a:pPr marL="0" indent="0">
              <a:buNone/>
            </a:pPr>
            <a:r>
              <a:rPr lang="tr-TR" dirty="0"/>
              <a:t>• Zarar verilen yapılar için maddi tazmin yükümlülüğü doğabilir. </a:t>
            </a:r>
          </a:p>
          <a:p>
            <a:pPr marL="0" indent="0">
              <a:buNone/>
            </a:pPr>
            <a:r>
              <a:rPr lang="tr-TR" b="1" dirty="0"/>
              <a:t>Lütfen Unutmayınız:</a:t>
            </a:r>
          </a:p>
          <a:p>
            <a:pPr marL="0" indent="0">
              <a:buNone/>
            </a:pPr>
            <a:r>
              <a:rPr lang="tr-TR" dirty="0"/>
              <a:t>Bu alanlar sadece ziyaret edilecek yerler değil; aynı zamanda saygı duyulacak, korunacak ve gelecek nesillere aktarılacak kültürel miraslardır. Tarihi, kültürel ve dini alanlara saygı göstermek yalnızca bir nezaket değil — sürdürülebilirliğe yapılan değerli bir katkıdır. </a:t>
            </a:r>
            <a:endParaRPr lang="tr-TR" b="1" dirty="0"/>
          </a:p>
        </p:txBody>
      </p:sp>
    </p:spTree>
    <p:extLst>
      <p:ext uri="{BB962C8B-B14F-4D97-AF65-F5344CB8AC3E}">
        <p14:creationId xmlns:p14="http://schemas.microsoft.com/office/powerpoint/2010/main" val="3596036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B6227D4-E5FA-EC55-AB1D-1B7EBDED8F27}"/>
              </a:ext>
            </a:extLst>
          </p:cNvPr>
          <p:cNvSpPr>
            <a:spLocks noGrp="1"/>
          </p:cNvSpPr>
          <p:nvPr>
            <p:ph type="title"/>
          </p:nvPr>
        </p:nvSpPr>
        <p:spPr/>
        <p:txBody>
          <a:bodyPr>
            <a:normAutofit fontScale="90000"/>
          </a:bodyPr>
          <a:lstStyle/>
          <a:p>
            <a:r>
              <a:rPr lang="tr-TR" sz="3600" b="1" i="1" dirty="0"/>
              <a:t>SÜRDÜRÜLEBİLİRLİK YÖNETİM SİSTEMİ VE ÇALIŞMALARIMIZ </a:t>
            </a:r>
          </a:p>
        </p:txBody>
      </p:sp>
      <p:sp>
        <p:nvSpPr>
          <p:cNvPr id="3" name="İçerik Yer Tutucusu 2">
            <a:extLst>
              <a:ext uri="{FF2B5EF4-FFF2-40B4-BE49-F238E27FC236}">
                <a16:creationId xmlns:a16="http://schemas.microsoft.com/office/drawing/2014/main" xmlns="" id="{250285CB-3A76-56AB-488E-CCC88D3557EF}"/>
              </a:ext>
            </a:extLst>
          </p:cNvPr>
          <p:cNvSpPr>
            <a:spLocks noGrp="1"/>
          </p:cNvSpPr>
          <p:nvPr>
            <p:ph idx="1"/>
          </p:nvPr>
        </p:nvSpPr>
        <p:spPr/>
        <p:txBody>
          <a:bodyPr>
            <a:normAutofit fontScale="40000" lnSpcReduction="20000"/>
          </a:bodyPr>
          <a:lstStyle/>
          <a:p>
            <a:r>
              <a:rPr lang="tr-TR" dirty="0"/>
              <a:t>Otelimiz, Sürdürülebilir yönetim sistemlerimizin etkinliğini ve verimliliğini sürekli geliştirmeyi , temel alarak, GSTC ve Sürdürülebilir Turizm Programı kapsamındaki çalışmalarına 2023 yılında başlamış olup, 1. Aşama belgesini aldıktan sonra, 2025 yılında sürdürülebilir turizm 3. aşama belgesi almak için; 42 kriterden oluşan standart beklentileri dikkate alarak, çalışmalarını tamamlamış, Aşağıdaki ana alanlara odaklanarak politikalar geliştirmiştir. </a:t>
            </a:r>
          </a:p>
          <a:p>
            <a:r>
              <a:rPr lang="tr-TR" b="1" i="1" dirty="0"/>
              <a:t>Amacımız:</a:t>
            </a:r>
          </a:p>
          <a:p>
            <a:r>
              <a:rPr lang="tr-TR" dirty="0"/>
              <a:t>1. Doğayı ve doğal yaşamı korumak,</a:t>
            </a:r>
          </a:p>
          <a:p>
            <a:r>
              <a:rPr lang="tr-TR" dirty="0"/>
              <a:t>2. Müşteri memnuniyetini ve sürdürülebilir hizmet anlayışını sağlamak,</a:t>
            </a:r>
          </a:p>
          <a:p>
            <a:r>
              <a:rPr lang="tr-TR" dirty="0"/>
              <a:t>3. Kültürel mirasımıza sahip çıkmak,</a:t>
            </a:r>
          </a:p>
          <a:p>
            <a:r>
              <a:rPr lang="tr-TR" dirty="0"/>
              <a:t>4. Kaynakları daha tasarruflu kullanmak,</a:t>
            </a:r>
          </a:p>
          <a:p>
            <a:r>
              <a:rPr lang="tr-TR" dirty="0"/>
              <a:t>5. Sosyal sorumluluk çalışmaları ile topluma katkı sağlamak,</a:t>
            </a:r>
          </a:p>
          <a:p>
            <a:r>
              <a:rPr lang="tr-TR" dirty="0"/>
              <a:t>6. Çalışanlarımızdaki aidiyet duygusunu artırmak, yerel istihdamı desteklemek,</a:t>
            </a:r>
          </a:p>
          <a:p>
            <a:r>
              <a:rPr lang="tr-TR" dirty="0"/>
              <a:t>7. Hep birlikte ve öğrenerek gelişme, adil ve eşitlikçi bir bakış açısı ile en kıymetli varlıklarımız olan çocuklarımızı, kadınlarımızı korumak</a:t>
            </a:r>
          </a:p>
          <a:p>
            <a:r>
              <a:rPr lang="tr-TR" dirty="0"/>
              <a:t>8. Bulunduğumuz bölge ve bölge halkı ile daha fazla iletişimde olmak, </a:t>
            </a:r>
          </a:p>
          <a:p>
            <a:r>
              <a:rPr lang="tr-TR" dirty="0"/>
              <a:t>9. Bulunduğumuz bölgeyi kalkındırma fırsatlarına fayda sağlamaktır.</a:t>
            </a:r>
          </a:p>
          <a:p>
            <a:r>
              <a:rPr lang="tr-TR" dirty="0"/>
              <a:t>Sürdürülebilir yönetim sistemimizin temeli risk analizine dayanmaktadır. Çevre, doğal afetler, toplum, kültür, ekonomi, kalite, insan hakları, sağlık, güvenlik başlıklarında risk analizi yapılmaktadır. Gerekmesi halinde yeni başlıklar da eklenebilmektedir.</a:t>
            </a:r>
          </a:p>
        </p:txBody>
      </p:sp>
    </p:spTree>
    <p:extLst>
      <p:ext uri="{BB962C8B-B14F-4D97-AF65-F5344CB8AC3E}">
        <p14:creationId xmlns:p14="http://schemas.microsoft.com/office/powerpoint/2010/main" val="7622275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94EA869-EFAB-0D7F-C01B-07BAB7D32047}"/>
              </a:ext>
            </a:extLst>
          </p:cNvPr>
          <p:cNvSpPr>
            <a:spLocks noGrp="1"/>
          </p:cNvSpPr>
          <p:nvPr>
            <p:ph type="title"/>
          </p:nvPr>
        </p:nvSpPr>
        <p:spPr/>
        <p:txBody>
          <a:bodyPr/>
          <a:lstStyle/>
          <a:p>
            <a:r>
              <a:rPr lang="tr-TR" dirty="0"/>
              <a:t>BİYO ÇEŞİTLİLİK DOĞAL HAYATI VE YABAN HAYATI KORUMA POLİTİKASI</a:t>
            </a:r>
          </a:p>
        </p:txBody>
      </p:sp>
      <p:sp>
        <p:nvSpPr>
          <p:cNvPr id="3" name="İçerik Yer Tutucusu 2">
            <a:extLst>
              <a:ext uri="{FF2B5EF4-FFF2-40B4-BE49-F238E27FC236}">
                <a16:creationId xmlns:a16="http://schemas.microsoft.com/office/drawing/2014/main" xmlns="" id="{0F725E43-099C-8C1A-B790-71D8649AC6A0}"/>
              </a:ext>
            </a:extLst>
          </p:cNvPr>
          <p:cNvSpPr>
            <a:spLocks noGrp="1"/>
          </p:cNvSpPr>
          <p:nvPr>
            <p:ph idx="1"/>
          </p:nvPr>
        </p:nvSpPr>
        <p:spPr/>
        <p:txBody>
          <a:bodyPr>
            <a:normAutofit fontScale="62500" lnSpcReduction="20000"/>
          </a:bodyPr>
          <a:lstStyle/>
          <a:p>
            <a:r>
              <a:rPr lang="tr-TR" dirty="0"/>
              <a:t>Svalinn Hotel olarak; doğayı sadece bir çevre unsuru değil, üzerinde yaşadığımız coğrafyanın can taşıyan mirası olarak görüyoruz. Bu anlayışla biyoçeşitliliği korumayı, yaban hayatına saygılı olmayı ve faaliyet alanımızda sürdürülebilir bir doğa dostu turizm anlayışını benimsemeyi temel ilkemiz kabul ediyoruz. </a:t>
            </a:r>
          </a:p>
          <a:p>
            <a:r>
              <a:rPr lang="tr-TR" dirty="0"/>
              <a:t>1. KORUMA POLİTİKAMIZIN KAPSAMI </a:t>
            </a:r>
          </a:p>
          <a:p>
            <a:r>
              <a:rPr lang="tr-TR" dirty="0"/>
              <a:t>Doğal dengeyi gözetmek</a:t>
            </a:r>
          </a:p>
          <a:p>
            <a:r>
              <a:rPr lang="tr-TR" dirty="0"/>
              <a:t> Flora ve fauna varlıklarını rahatsız etmemek</a:t>
            </a:r>
          </a:p>
          <a:p>
            <a:r>
              <a:rPr lang="tr-TR" dirty="0"/>
              <a:t> Otel çevresinde gözlemlenen yaban canlılarına yaşam alanı bırakmak </a:t>
            </a:r>
          </a:p>
          <a:p>
            <a:r>
              <a:rPr lang="tr-TR" dirty="0"/>
              <a:t>İnsan etkisini en aza indirmek ve doğaya uyumlu altyapılar kurmak</a:t>
            </a:r>
          </a:p>
          <a:p>
            <a:r>
              <a:rPr lang="tr-TR" b="1" dirty="0"/>
              <a:t>2. AVCILIĞA KARŞI DURUŞUMUZ</a:t>
            </a:r>
          </a:p>
          <a:p>
            <a:r>
              <a:rPr lang="tr-TR" dirty="0"/>
              <a:t>Otelimiz ve çevresinde kesinlikle avcılığa izin verilmez. Misafirlerimiz ve personel, çevredeki doğal yaşamı rahatsız edecek davranışlardan kaçınmaları yönünde bilgilendirilir. Her türlü av faaliyeti, avcılık ekipmanı kullanımı veya yaban hayvanlarına zarar verme girişimi otel kurallarına ve çevre mevzuatına aykırıdır. </a:t>
            </a:r>
            <a:endParaRPr lang="tr-TR" b="1" dirty="0"/>
          </a:p>
          <a:p>
            <a:endParaRPr lang="tr-TR" b="1" dirty="0"/>
          </a:p>
          <a:p>
            <a:endParaRPr lang="tr-TR" dirty="0"/>
          </a:p>
        </p:txBody>
      </p:sp>
    </p:spTree>
    <p:extLst>
      <p:ext uri="{BB962C8B-B14F-4D97-AF65-F5344CB8AC3E}">
        <p14:creationId xmlns:p14="http://schemas.microsoft.com/office/powerpoint/2010/main" val="216282341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1AFCE40-34A9-0C95-0593-72C01A936A20}"/>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2D759776-72C5-988B-0EFF-16F88FAF559E}"/>
              </a:ext>
            </a:extLst>
          </p:cNvPr>
          <p:cNvSpPr>
            <a:spLocks noGrp="1"/>
          </p:cNvSpPr>
          <p:nvPr>
            <p:ph idx="1"/>
          </p:nvPr>
        </p:nvSpPr>
        <p:spPr/>
        <p:txBody>
          <a:bodyPr>
            <a:normAutofit fontScale="92500"/>
          </a:bodyPr>
          <a:lstStyle/>
          <a:p>
            <a:r>
              <a:rPr lang="tr-TR" b="1" dirty="0"/>
              <a:t>Avlak Haritamız Mevcuttur: </a:t>
            </a:r>
            <a:r>
              <a:rPr lang="tr-TR" dirty="0"/>
              <a:t>Otelimizin bulunduğu bölgenin resmi avlak haritası temin edilmiş ve otel sınırlarının tamamen av dışı bölge olduğu tespit edilmiştir. Bu bilgi, çevre bilgilendirme panoları ve doğa farkındalık eğitimlerinde paylaşılmaktadır. </a:t>
            </a:r>
          </a:p>
          <a:p>
            <a:r>
              <a:rPr lang="es-ES" b="1" dirty="0"/>
              <a:t>3. YABAN HAYATINA SAYGIYLA YAKLAŞIM </a:t>
            </a:r>
            <a:endParaRPr lang="tr-TR" b="1" dirty="0"/>
          </a:p>
          <a:p>
            <a:r>
              <a:rPr lang="tr-TR" dirty="0"/>
              <a:t>Otel çevresinde görülebilecek kuşlar, kelebekler ve diğer yerel türlere zarar verilmemesi esastır. </a:t>
            </a:r>
          </a:p>
          <a:p>
            <a:r>
              <a:rPr lang="tr-TR" dirty="0"/>
              <a:t>Aydınlatmalar, ışık kirliliğini azaltacak şekilde tasarlanmıştır. </a:t>
            </a:r>
          </a:p>
          <a:p>
            <a:r>
              <a:rPr lang="tr-TR" dirty="0"/>
              <a:t>Çöpler ve atıklar hayvanların erişemeyeceği şekilde muhafaza edilmektedir. </a:t>
            </a:r>
          </a:p>
          <a:p>
            <a:endParaRPr lang="tr-TR" b="1" dirty="0"/>
          </a:p>
        </p:txBody>
      </p:sp>
    </p:spTree>
    <p:extLst>
      <p:ext uri="{BB962C8B-B14F-4D97-AF65-F5344CB8AC3E}">
        <p14:creationId xmlns:p14="http://schemas.microsoft.com/office/powerpoint/2010/main" val="418822058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DEAC1EE3-75EA-F736-5368-F8ADF4BB0853}"/>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xmlns="" id="{D25ED7FB-EAD8-6DEB-97D3-1200E4165CCE}"/>
              </a:ext>
            </a:extLst>
          </p:cNvPr>
          <p:cNvSpPr>
            <a:spLocks noGrp="1"/>
          </p:cNvSpPr>
          <p:nvPr>
            <p:ph idx="1"/>
          </p:nvPr>
        </p:nvSpPr>
        <p:spPr/>
        <p:txBody>
          <a:bodyPr>
            <a:normAutofit fontScale="85000" lnSpcReduction="20000"/>
          </a:bodyPr>
          <a:lstStyle/>
          <a:p>
            <a:pPr marL="0" indent="0">
              <a:buNone/>
            </a:pPr>
            <a:r>
              <a:rPr lang="tr-TR" b="1" dirty="0"/>
              <a:t>4. DOĞA İLE UYUMLU UYGULAMALARIMIZ </a:t>
            </a:r>
          </a:p>
          <a:p>
            <a:r>
              <a:rPr lang="tr-TR" dirty="0"/>
              <a:t>Yerel tür bitkilerle, su tasarruflu uygulamalar </a:t>
            </a:r>
          </a:p>
          <a:p>
            <a:r>
              <a:rPr lang="tr-TR" dirty="0"/>
              <a:t> Kimyasal ilaçlama yerine doğal zararlı kontrolü </a:t>
            </a:r>
          </a:p>
          <a:p>
            <a:r>
              <a:rPr lang="tr-TR" dirty="0"/>
              <a:t> Ağaç bağış kampanyalarımız sayesinde her personel adına dikilen fidanlarla hem karbon dengesi sağlanmakta hem de doğal yaşam desteklenmektedir.</a:t>
            </a:r>
          </a:p>
          <a:p>
            <a:pPr marL="0" indent="0">
              <a:buNone/>
            </a:pPr>
            <a:r>
              <a:rPr lang="tr-TR" b="1" dirty="0"/>
              <a:t>5. FARKINDALIK VE EĞİTİM </a:t>
            </a:r>
          </a:p>
          <a:p>
            <a:r>
              <a:rPr lang="tr-TR" dirty="0"/>
              <a:t>Personelimize “doğaya zarar vermeyen davranışlar”, “yaban hayatı ile temas kuralları” ve “avcılığa karşı doğa etiği” konularında eğitimler verilmektedir. </a:t>
            </a:r>
          </a:p>
          <a:p>
            <a:r>
              <a:rPr lang="tr-TR" dirty="0"/>
              <a:t> Misafir odalarında ve ortak alanlarda bilgilendirme kartları yer almakta, “Doğaya Saygı Rica Ediyoruz” mesajları ile doğa koruma alışkanlıkları teşvik edilmektedir.</a:t>
            </a:r>
            <a:endParaRPr lang="tr-TR" b="1" dirty="0"/>
          </a:p>
        </p:txBody>
      </p:sp>
    </p:spTree>
    <p:extLst>
      <p:ext uri="{BB962C8B-B14F-4D97-AF65-F5344CB8AC3E}">
        <p14:creationId xmlns:p14="http://schemas.microsoft.com/office/powerpoint/2010/main" val="73473961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97C0773-0A36-EDDC-0650-20DEF9D519A6}"/>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CDB8610D-8246-C90C-0AB7-4EDCEA192A4C}"/>
              </a:ext>
            </a:extLst>
          </p:cNvPr>
          <p:cNvSpPr>
            <a:spLocks noGrp="1"/>
          </p:cNvSpPr>
          <p:nvPr>
            <p:ph idx="1"/>
          </p:nvPr>
        </p:nvSpPr>
        <p:spPr/>
        <p:txBody>
          <a:bodyPr/>
          <a:lstStyle/>
          <a:p>
            <a:r>
              <a:rPr lang="tr-TR" dirty="0"/>
              <a:t>Svalinn Hotel olarak;</a:t>
            </a:r>
          </a:p>
          <a:p>
            <a:r>
              <a:rPr lang="tr-TR" dirty="0"/>
              <a:t>Avcılığa karşı sıfır tolerans politikası uygulamayı,</a:t>
            </a:r>
          </a:p>
          <a:p>
            <a:r>
              <a:rPr lang="tr-TR" dirty="0"/>
              <a:t>Biyoçeşitliliğe zarar vermeyecek şekilde turizm hizmetleri sunmayı,</a:t>
            </a:r>
          </a:p>
          <a:p>
            <a:r>
              <a:rPr lang="tr-TR" dirty="0"/>
              <a:t>Yerel ve bölgesel doğa koruma hedeflerine katkı sağlamayı taahhüt ediyoruz.</a:t>
            </a:r>
          </a:p>
        </p:txBody>
      </p:sp>
    </p:spTree>
    <p:extLst>
      <p:ext uri="{BB962C8B-B14F-4D97-AF65-F5344CB8AC3E}">
        <p14:creationId xmlns:p14="http://schemas.microsoft.com/office/powerpoint/2010/main" val="386340857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2511C0B-4FEE-5CF3-617B-927B9CBAD190}"/>
              </a:ext>
            </a:extLst>
          </p:cNvPr>
          <p:cNvSpPr>
            <a:spLocks noGrp="1"/>
          </p:cNvSpPr>
          <p:nvPr>
            <p:ph type="title"/>
          </p:nvPr>
        </p:nvSpPr>
        <p:spPr/>
        <p:txBody>
          <a:bodyPr/>
          <a:lstStyle/>
          <a:p>
            <a:r>
              <a:rPr lang="tr-TR" b="1" dirty="0" err="1"/>
              <a:t>rAPOR</a:t>
            </a:r>
            <a:r>
              <a:rPr lang="tr-TR" b="1" dirty="0"/>
              <a:t> ÖZETİ VE KAPANIŞ</a:t>
            </a:r>
          </a:p>
        </p:txBody>
      </p:sp>
      <p:sp>
        <p:nvSpPr>
          <p:cNvPr id="3" name="İçerik Yer Tutucusu 2">
            <a:extLst>
              <a:ext uri="{FF2B5EF4-FFF2-40B4-BE49-F238E27FC236}">
                <a16:creationId xmlns:a16="http://schemas.microsoft.com/office/drawing/2014/main" xmlns="" id="{3F4CF004-E505-377C-5B77-82B12326B5BA}"/>
              </a:ext>
            </a:extLst>
          </p:cNvPr>
          <p:cNvSpPr>
            <a:spLocks noGrp="1"/>
          </p:cNvSpPr>
          <p:nvPr>
            <p:ph idx="1"/>
          </p:nvPr>
        </p:nvSpPr>
        <p:spPr/>
        <p:txBody>
          <a:bodyPr>
            <a:normAutofit fontScale="92500" lnSpcReduction="20000"/>
          </a:bodyPr>
          <a:lstStyle/>
          <a:p>
            <a:pPr marL="0" indent="0">
              <a:buNone/>
            </a:pPr>
            <a:r>
              <a:rPr lang="tr-TR" b="1" i="1" dirty="0"/>
              <a:t> SVALİNN HOTEL-SÜRDÜRÜLEBİLİR TURİZM  UYGULAMALARI/3.AŞAMA   RAPORU</a:t>
            </a:r>
          </a:p>
          <a:p>
            <a:pPr marL="0" indent="0">
              <a:buNone/>
            </a:pPr>
            <a:r>
              <a:rPr lang="tr-TR" dirty="0"/>
              <a:t>Bu rapor Svalinn </a:t>
            </a:r>
            <a:r>
              <a:rPr lang="tr-TR" dirty="0" err="1"/>
              <a:t>Hotel’in</a:t>
            </a:r>
            <a:r>
              <a:rPr lang="tr-TR" dirty="0"/>
              <a:t> sürdürülebilirlik </a:t>
            </a:r>
            <a:r>
              <a:rPr lang="tr-TR" dirty="0" err="1"/>
              <a:t>ilkerinin</a:t>
            </a:r>
            <a:r>
              <a:rPr lang="tr-TR" dirty="0"/>
              <a:t> doğrultusunda </a:t>
            </a:r>
            <a:r>
              <a:rPr lang="tr-TR" dirty="0" err="1"/>
              <a:t>yürttüğü</a:t>
            </a:r>
            <a:r>
              <a:rPr lang="tr-TR" dirty="0"/>
              <a:t> </a:t>
            </a:r>
            <a:r>
              <a:rPr lang="tr-TR" dirty="0" err="1"/>
              <a:t>faaliyetleri,uygulamaları</a:t>
            </a:r>
            <a:r>
              <a:rPr lang="tr-TR" dirty="0"/>
              <a:t>, hedefleri ve </a:t>
            </a:r>
            <a:r>
              <a:rPr lang="tr-TR" dirty="0" err="1"/>
              <a:t>politakalarını</a:t>
            </a:r>
            <a:r>
              <a:rPr lang="tr-TR" dirty="0"/>
              <a:t> kapsamlı bir şekilde ortaya koymaktadır.</a:t>
            </a:r>
          </a:p>
          <a:p>
            <a:pPr marL="0" indent="0">
              <a:buNone/>
            </a:pPr>
            <a:r>
              <a:rPr lang="tr-TR" dirty="0"/>
              <a:t>85 sayfadan oluşan bu </a:t>
            </a:r>
            <a:r>
              <a:rPr lang="tr-TR" dirty="0" err="1"/>
              <a:t>raporumuz;Sürdürülebilirlik</a:t>
            </a:r>
            <a:r>
              <a:rPr lang="tr-TR" dirty="0"/>
              <a:t> anlayışımızın sadece çevreyi korumakla değil aynı zamanda sosyal sorumluluğu yerine </a:t>
            </a:r>
            <a:r>
              <a:rPr lang="tr-TR" dirty="0" err="1"/>
              <a:t>getirmek,kültürel</a:t>
            </a:r>
            <a:r>
              <a:rPr lang="tr-TR" dirty="0"/>
              <a:t> değerleri yaşatmak ve çalışanlarımızın refahlarını desteklemek üzerine kuruludur.</a:t>
            </a:r>
          </a:p>
          <a:p>
            <a:r>
              <a:rPr lang="tr-TR" b="1" i="1" dirty="0"/>
              <a:t>TEŞEKKÜR</a:t>
            </a:r>
          </a:p>
          <a:p>
            <a:r>
              <a:rPr lang="tr-TR" b="1" i="1" dirty="0"/>
              <a:t>Svalinn Hotel –Sürdürülebilirlik sürecine katkı sunan tüm paydaşlarımıza minnettarız..</a:t>
            </a:r>
          </a:p>
        </p:txBody>
      </p:sp>
    </p:spTree>
    <p:extLst>
      <p:ext uri="{BB962C8B-B14F-4D97-AF65-F5344CB8AC3E}">
        <p14:creationId xmlns:p14="http://schemas.microsoft.com/office/powerpoint/2010/main" val="209958947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F1070131-D6D7-709D-C487-88DCF595BED6}"/>
              </a:ext>
            </a:extLst>
          </p:cNvPr>
          <p:cNvSpPr>
            <a:spLocks noGrp="1"/>
          </p:cNvSpPr>
          <p:nvPr>
            <p:ph idx="1"/>
          </p:nvPr>
        </p:nvSpPr>
        <p:spPr/>
        <p:txBody>
          <a:bodyPr>
            <a:normAutofit fontScale="70000" lnSpcReduction="20000"/>
          </a:bodyPr>
          <a:lstStyle/>
          <a:p>
            <a:r>
              <a:rPr lang="tr-TR" dirty="0"/>
              <a:t>Svalinn Hotel olarak, sürdürülebilir turizm  yolculuğumuzu sadece kendi iç süreçlerimizle </a:t>
            </a:r>
            <a:r>
              <a:rPr lang="tr-TR" dirty="0" err="1"/>
              <a:t>değil,birlikte</a:t>
            </a:r>
            <a:r>
              <a:rPr lang="tr-TR" dirty="0"/>
              <a:t> çalıştığımız tüm paydaşların desteğiyle güçlendirdiğimizi biliyoruz.</a:t>
            </a:r>
          </a:p>
          <a:p>
            <a:r>
              <a:rPr lang="tr-TR" dirty="0"/>
              <a:t>Bu nedenle;</a:t>
            </a:r>
          </a:p>
          <a:p>
            <a:r>
              <a:rPr lang="tr-TR" dirty="0"/>
              <a:t>Süreç boyunca katkı sunan tüm paydaş kurumlara,</a:t>
            </a:r>
          </a:p>
          <a:p>
            <a:r>
              <a:rPr lang="tr-TR" dirty="0"/>
              <a:t>Görüş ve geri bildirimleriyle bizi geliştiren değerli misafirlerimize,</a:t>
            </a:r>
          </a:p>
          <a:p>
            <a:r>
              <a:rPr lang="tr-TR" dirty="0"/>
              <a:t>Emek ve özveriyle çalışan tüm personelimize,</a:t>
            </a:r>
          </a:p>
          <a:p>
            <a:r>
              <a:rPr lang="tr-TR" dirty="0" err="1"/>
              <a:t>İyileştirme,dönüşüm</a:t>
            </a:r>
            <a:r>
              <a:rPr lang="tr-TR" dirty="0"/>
              <a:t> ve altyapı süreçlerinde desteklerini esirgemeyen yatırımcılarımıza içtenlikle teşekkür ederiz.</a:t>
            </a:r>
          </a:p>
          <a:p>
            <a:r>
              <a:rPr lang="tr-TR" dirty="0"/>
              <a:t>Sürdürülebilirlik sadece bir kurum hedefi değil, </a:t>
            </a:r>
            <a:r>
              <a:rPr lang="tr-TR" b="1" dirty="0"/>
              <a:t>kolektif bilinçle yürütülen bir toplumsal </a:t>
            </a:r>
            <a:r>
              <a:rPr lang="tr-TR" b="1" dirty="0" err="1"/>
              <a:t>sorumluluktur.</a:t>
            </a:r>
            <a:r>
              <a:rPr lang="tr-TR" dirty="0" err="1"/>
              <a:t>Bu</a:t>
            </a:r>
            <a:r>
              <a:rPr lang="tr-TR" dirty="0"/>
              <a:t> sorumluluğu birlikte paylaştığımız herkese şükranlarımızı sunarız.</a:t>
            </a:r>
          </a:p>
          <a:p>
            <a:r>
              <a:rPr lang="tr-TR" b="1"/>
              <a:t>BERABER BAŞARDIK,BİRLİKTE GELİŞİYORUZ.</a:t>
            </a:r>
          </a:p>
        </p:txBody>
      </p:sp>
    </p:spTree>
    <p:extLst>
      <p:ext uri="{BB962C8B-B14F-4D97-AF65-F5344CB8AC3E}">
        <p14:creationId xmlns:p14="http://schemas.microsoft.com/office/powerpoint/2010/main" val="2376269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61D0A24-4418-BA2A-23AD-7C228258B9B7}"/>
              </a:ext>
            </a:extLst>
          </p:cNvPr>
          <p:cNvSpPr>
            <a:spLocks noGrp="1"/>
          </p:cNvSpPr>
          <p:nvPr>
            <p:ph type="title"/>
          </p:nvPr>
        </p:nvSpPr>
        <p:spPr/>
        <p:txBody>
          <a:bodyPr>
            <a:normAutofit/>
          </a:bodyPr>
          <a:lstStyle/>
          <a:p>
            <a:r>
              <a:rPr lang="tr-TR" sz="3600" b="1" i="1" dirty="0"/>
              <a:t>SÜRDÜRÜLEBİLİR YÖNETİM EKİBİMİZ</a:t>
            </a:r>
          </a:p>
        </p:txBody>
      </p:sp>
      <p:sp>
        <p:nvSpPr>
          <p:cNvPr id="3" name="İçerik Yer Tutucusu 2">
            <a:extLst>
              <a:ext uri="{FF2B5EF4-FFF2-40B4-BE49-F238E27FC236}">
                <a16:creationId xmlns:a16="http://schemas.microsoft.com/office/drawing/2014/main" xmlns="" id="{0E06CEAD-7462-B2E5-EA3D-FA152DE87516}"/>
              </a:ext>
            </a:extLst>
          </p:cNvPr>
          <p:cNvSpPr>
            <a:spLocks noGrp="1"/>
          </p:cNvSpPr>
          <p:nvPr>
            <p:ph idx="1"/>
          </p:nvPr>
        </p:nvSpPr>
        <p:spPr/>
        <p:txBody>
          <a:bodyPr>
            <a:normAutofit fontScale="70000" lnSpcReduction="20000"/>
          </a:bodyPr>
          <a:lstStyle/>
          <a:p>
            <a:r>
              <a:rPr lang="tr-TR" b="1" i="1" dirty="0"/>
              <a:t>Ekip </a:t>
            </a:r>
            <a:r>
              <a:rPr lang="tr-TR" b="1" i="1" dirty="0" err="1"/>
              <a:t>Lideri:Ömer</a:t>
            </a:r>
            <a:r>
              <a:rPr lang="tr-TR" b="1" i="1" dirty="0"/>
              <a:t> Cengiz</a:t>
            </a:r>
          </a:p>
          <a:p>
            <a:r>
              <a:rPr lang="tr-TR" b="1" i="1" dirty="0"/>
              <a:t>Çalışan ve Müşteri </a:t>
            </a:r>
            <a:r>
              <a:rPr lang="tr-TR" b="1" i="1" dirty="0" err="1"/>
              <a:t>temsilcisi:Nefise</a:t>
            </a:r>
            <a:r>
              <a:rPr lang="tr-TR" b="1" i="1" dirty="0"/>
              <a:t> Göçkün</a:t>
            </a:r>
          </a:p>
          <a:p>
            <a:r>
              <a:rPr lang="tr-TR" b="1" i="1" dirty="0"/>
              <a:t>Enerji Yönetimi </a:t>
            </a:r>
            <a:r>
              <a:rPr lang="tr-TR" b="1" i="1" dirty="0" err="1"/>
              <a:t>Temsilcisi:Ramazan</a:t>
            </a:r>
            <a:r>
              <a:rPr lang="tr-TR" b="1" i="1" dirty="0"/>
              <a:t> Gülen</a:t>
            </a:r>
          </a:p>
          <a:p>
            <a:r>
              <a:rPr lang="tr-TR" b="1" i="1" dirty="0"/>
              <a:t>Çevre </a:t>
            </a:r>
            <a:r>
              <a:rPr lang="tr-TR" b="1" i="1" dirty="0" err="1"/>
              <a:t>Temsilcisi:Alinaci</a:t>
            </a:r>
            <a:r>
              <a:rPr lang="tr-TR" b="1" i="1" dirty="0"/>
              <a:t> Sevimli</a:t>
            </a:r>
          </a:p>
          <a:p>
            <a:r>
              <a:rPr lang="tr-TR" dirty="0"/>
              <a:t>Amaçlarımıza ulaşmak, sistemlerimizi güncel tutmak adına oluşturduğumuz; Sürdürülebilirlik Görev ekibimizin de katkılarıyla, ‘’Gelecek Nesillere ve Doğadaki Canlılara Sürdürülebilir bir Gelecek Bırakılmasında Paydaş olmanın sevincini yaşamaktayız. Otelimiz, sürdürülebilirlikle ilgili olarak, Türkiye Sürdürülebilir Turizm Programı’nın 3. Aşama yükümlülüklerini yerine getireceğini ve sürdürülebilirlik performansının artırılması için sürdürülebilir yönetim sisteminin sürekli iyileştirilmesini taahhüt eder. Sektörün durumu, çevresel, toplumsal, teknolojik, ekonomik ve kültürel riskler, mevzuat kaynaklı değişiklik ve güncellemeler dolayısıyla yönetim sistemimiz sürekli gözden geçirilmekte, gerekli olması durumunda sistem ve politikalar güncellenmektedir. Yukarıda belirtmiş olduğumuz politikalar özetle Planla-Uygula-Kontrol Et-Önlem Al (PUKÖ) yaklaşımı olarak ifade edilebilir</a:t>
            </a:r>
            <a:endParaRPr lang="tr-TR" b="1" i="1" dirty="0"/>
          </a:p>
        </p:txBody>
      </p:sp>
    </p:spTree>
    <p:extLst>
      <p:ext uri="{BB962C8B-B14F-4D97-AF65-F5344CB8AC3E}">
        <p14:creationId xmlns:p14="http://schemas.microsoft.com/office/powerpoint/2010/main" val="1268299106"/>
      </p:ext>
    </p:extLst>
  </p:cSld>
  <p:clrMapOvr>
    <a:masterClrMapping/>
  </p:clrMapOvr>
</p:sld>
</file>

<file path=ppt/theme/theme1.xml><?xml version="1.0" encoding="utf-8"?>
<a:theme xmlns:a="http://schemas.openxmlformats.org/drawingml/2006/main" name="Galeri">
  <a:themeElements>
    <a:clrScheme name="Galeri">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1054</TotalTime>
  <Words>7646</Words>
  <Application>Microsoft Office PowerPoint</Application>
  <PresentationFormat>Geniş ekran</PresentationFormat>
  <Paragraphs>742</Paragraphs>
  <Slides>85</Slides>
  <Notes>0</Notes>
  <HiddenSlides>0</HiddenSlides>
  <MMClips>0</MMClips>
  <ScaleCrop>false</ScaleCrop>
  <HeadingPairs>
    <vt:vector size="8" baseType="variant">
      <vt:variant>
        <vt:lpstr>Kullanılan Yazı Tipleri</vt:lpstr>
      </vt:variant>
      <vt:variant>
        <vt:i4>5</vt:i4>
      </vt:variant>
      <vt:variant>
        <vt:lpstr>Tema</vt:lpstr>
      </vt:variant>
      <vt:variant>
        <vt:i4>1</vt:i4>
      </vt:variant>
      <vt:variant>
        <vt:lpstr>Eklenmiş OLE Hizmet Programları</vt:lpstr>
      </vt:variant>
      <vt:variant>
        <vt:i4>1</vt:i4>
      </vt:variant>
      <vt:variant>
        <vt:lpstr>Slayt Başlıkları</vt:lpstr>
      </vt:variant>
      <vt:variant>
        <vt:i4>85</vt:i4>
      </vt:variant>
    </vt:vector>
  </HeadingPairs>
  <TitlesOfParts>
    <vt:vector size="92" baseType="lpstr">
      <vt:lpstr>Arial</vt:lpstr>
      <vt:lpstr>Calibri</vt:lpstr>
      <vt:lpstr>Gill Sans MT</vt:lpstr>
      <vt:lpstr>Man</vt:lpstr>
      <vt:lpstr>Times New Roman</vt:lpstr>
      <vt:lpstr>Galeri</vt:lpstr>
      <vt:lpstr>Acrobat Document</vt:lpstr>
      <vt:lpstr>2025 YILI SVALINN HOTEL SÜRDÜRÜLEBILIRLIK RAPORU </vt:lpstr>
      <vt:lpstr>PowerPoint Sunusu</vt:lpstr>
      <vt:lpstr>RAPOR İÇERİKLERİ</vt:lpstr>
      <vt:lpstr>HAKKIMIZDA</vt:lpstr>
      <vt:lpstr>ORGANİZASYON YAPIMIZ VE ORGANİZASYON ŞEMASI </vt:lpstr>
      <vt:lpstr>Destekleyici Kadrolar</vt:lpstr>
      <vt:lpstr>KAPSAM</vt:lpstr>
      <vt:lpstr>SÜRDÜRÜLEBİLİRLİK YÖNETİM SİSTEMİ VE ÇALIŞMALARIMIZ </vt:lpstr>
      <vt:lpstr>SÜRDÜRÜLEBİLİR YÖNETİM EKİBİMİZ</vt:lpstr>
      <vt:lpstr>HOTELİMİZİN PUKÖ Döngüsü</vt:lpstr>
      <vt:lpstr>PowerPoint Sunusu</vt:lpstr>
      <vt:lpstr>1.YASAL UYUM</vt:lpstr>
      <vt:lpstr>PowerPoint Sunusu</vt:lpstr>
      <vt:lpstr>PowerPoint Sunusu</vt:lpstr>
      <vt:lpstr>PowerPoint Sunusu</vt:lpstr>
      <vt:lpstr>PowerPoint Sunusu</vt:lpstr>
      <vt:lpstr>PAYDAŞLAR VE İLETİŞİM</vt:lpstr>
      <vt:lpstr>PowerPoint Sunusu</vt:lpstr>
      <vt:lpstr>PowerPoint Sunusu</vt:lpstr>
      <vt:lpstr>Paydaş Katılımının Sürdürülebilirlik Üzerindeki Etkisi </vt:lpstr>
      <vt:lpstr>PERSONEL HAYATI VE SÜRDÜRÜLEBİLİRLİK YAKLAŞIMI</vt:lpstr>
      <vt:lpstr>PowerPoint Sunusu</vt:lpstr>
      <vt:lpstr>PowerPoint Sunusu</vt:lpstr>
      <vt:lpstr>PowerPoint Sunusu</vt:lpstr>
      <vt:lpstr>ERİŞİLEBİLİRLİK</vt:lpstr>
      <vt:lpstr>PowerPoint Sunusu</vt:lpstr>
      <vt:lpstr>SATIN ALMA</vt:lpstr>
      <vt:lpstr>PowerPoint Sunusu</vt:lpstr>
      <vt:lpstr>PowerPoint Sunusu</vt:lpstr>
      <vt:lpstr>ÇEVRE VE DOĞA KORUMA </vt:lpstr>
      <vt:lpstr>Uygulamalarımız ve Önlemlerimiz </vt:lpstr>
      <vt:lpstr>PowerPoint Sunusu</vt:lpstr>
      <vt:lpstr>PowerPoint Sunusu</vt:lpstr>
      <vt:lpstr>PowerPoint Sunusu</vt:lpstr>
      <vt:lpstr>ENERJİ YÖNETİMİ</vt:lpstr>
      <vt:lpstr>PowerPoint Sunusu</vt:lpstr>
      <vt:lpstr>PowerPoint Sunusu</vt:lpstr>
      <vt:lpstr>ENERJİ – SU –KATI ATIK  TAKİP TABLOSU </vt:lpstr>
      <vt:lpstr>SU YÖNETİMİ VE ATIK SU </vt:lpstr>
      <vt:lpstr>PowerPoint Sunusu</vt:lpstr>
      <vt:lpstr>Atık Su Yönetimi </vt:lpstr>
      <vt:lpstr>GIDA ATIĞI VE KATI ATIK </vt:lpstr>
      <vt:lpstr>PowerPoint Sunusu</vt:lpstr>
      <vt:lpstr>PowerPoint Sunusu</vt:lpstr>
      <vt:lpstr>PowerPoint Sunusu</vt:lpstr>
      <vt:lpstr>PowerPoint Sunusu</vt:lpstr>
      <vt:lpstr>SÜRDÜRÜLEBİLİR KAPSAMINDA GERÇEKLEŞMESİ PLANLANAN HEDEFLER </vt:lpstr>
      <vt:lpstr>PowerPoint Sunusu</vt:lpstr>
      <vt:lpstr>PowerPoint Sunusu</vt:lpstr>
      <vt:lpstr>PowerPoint Sunusu</vt:lpstr>
      <vt:lpstr>KARBON AYAK İZİ YÖNETİMİ </vt:lpstr>
      <vt:lpstr>SÜRDÜRÜLEBİLİR YÖNETİM SİSTEMİ POLİTİKALAR </vt:lpstr>
      <vt:lpstr>PowerPoint Sunusu</vt:lpstr>
      <vt:lpstr>PowerPoint Sunusu</vt:lpstr>
      <vt:lpstr>KÜLTÜREL SÜRDÜRÜLEBİLİRLİK POLİTİKASI </vt:lpstr>
      <vt:lpstr>PowerPoint Sunusu</vt:lpstr>
      <vt:lpstr>Otelimizin çevresinde yer alan başlıca kültürel ve tarihi varlıklar </vt:lpstr>
      <vt:lpstr>PowerPoint Sunusu</vt:lpstr>
      <vt:lpstr>PowerPoint Sunusu</vt:lpstr>
      <vt:lpstr>ÇOCUK HAKLARI SÖMÜRÜ VE TACİZ POLİTİKASI</vt:lpstr>
      <vt:lpstr>ENERJİ VERİMLİLİĞİ POLİTİKASI</vt:lpstr>
      <vt:lpstr>PowerPoint Sunusu</vt:lpstr>
      <vt:lpstr>İNSAN KAYNAKLARI POLİTİKASı  </vt:lpstr>
      <vt:lpstr>PowerPoint Sunusu</vt:lpstr>
      <vt:lpstr>PowerPoint Sunusu</vt:lpstr>
      <vt:lpstr>İŞ SAĞLIĞI VE İŞÇİ GÜVENLİĞİ POLİTİKASI</vt:lpstr>
      <vt:lpstr>PowerPoint Sunusu</vt:lpstr>
      <vt:lpstr>3. SÜRDÜRÜLEBİLİRLİKLE UYUM</vt:lpstr>
      <vt:lpstr>YANGIN POLİTİKASI VE UYGULAMA ÖZETİ</vt:lpstr>
      <vt:lpstr>PowerPoint Sunusu</vt:lpstr>
      <vt:lpstr>ITFAIYE UYGUNLUK RAPORU</vt:lpstr>
      <vt:lpstr>KADIN HAKLARI VE CİNSİYET EŞİTLİĞİ POLİTİKASI </vt:lpstr>
      <vt:lpstr>PowerPoint Sunusu</vt:lpstr>
      <vt:lpstr>PowerPoint Sunusu</vt:lpstr>
      <vt:lpstr>SOSYAL SORUMLULUK POLİTİKASI </vt:lpstr>
      <vt:lpstr>PowerPoint Sunusu</vt:lpstr>
      <vt:lpstr>TARİHİ, KÜLTÜREL VE DİNİ ALANLARDA ZİYARET KURALLARI</vt:lpstr>
      <vt:lpstr>PowerPoint Sunusu</vt:lpstr>
      <vt:lpstr>PowerPoint Sunusu</vt:lpstr>
      <vt:lpstr>BİYO ÇEŞİTLİLİK DOĞAL HAYATI VE YABAN HAYATI KORUMA POLİTİKASI</vt:lpstr>
      <vt:lpstr>PowerPoint Sunusu</vt:lpstr>
      <vt:lpstr>PowerPoint Sunusu</vt:lpstr>
      <vt:lpstr>PowerPoint Sunusu</vt:lpstr>
      <vt:lpstr>rAPOR ÖZETİ VE KAPANIŞ</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2025 YILI SVALINN HOTEL SÜRDÜRÜLEBILIRLIK RAPORU </dc:title>
  <dc:creator>Ömer Cengiz</dc:creator>
  <cp:lastModifiedBy>Can</cp:lastModifiedBy>
  <cp:revision>6</cp:revision>
  <dcterms:created xsi:type="dcterms:W3CDTF">2026-01-08T11:03:28Z</dcterms:created>
  <dcterms:modified xsi:type="dcterms:W3CDTF">2026-01-12T13:47:46Z</dcterms:modified>
</cp:coreProperties>
</file>